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4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5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6.xml" ContentType="application/vnd.openxmlformats-officedocument.theme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theme/theme7.xml" ContentType="application/vnd.openxmlformats-officedocument.theme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8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765" r:id="rId2"/>
    <p:sldMasterId id="2147483777" r:id="rId3"/>
    <p:sldMasterId id="2147483789" r:id="rId4"/>
    <p:sldMasterId id="2147483801" r:id="rId5"/>
    <p:sldMasterId id="2147483813" r:id="rId6"/>
    <p:sldMasterId id="2147483825" r:id="rId7"/>
    <p:sldMasterId id="2147483837" r:id="rId8"/>
    <p:sldMasterId id="2147483849" r:id="rId9"/>
  </p:sldMasterIdLst>
  <p:notesMasterIdLst>
    <p:notesMasterId r:id="rId52"/>
  </p:notesMasterIdLst>
  <p:handoutMasterIdLst>
    <p:handoutMasterId r:id="rId53"/>
  </p:handoutMasterIdLst>
  <p:sldIdLst>
    <p:sldId id="268" r:id="rId10"/>
    <p:sldId id="328" r:id="rId11"/>
    <p:sldId id="374" r:id="rId12"/>
    <p:sldId id="274" r:id="rId13"/>
    <p:sldId id="341" r:id="rId14"/>
    <p:sldId id="343" r:id="rId15"/>
    <p:sldId id="279" r:id="rId16"/>
    <p:sldId id="280" r:id="rId17"/>
    <p:sldId id="344" r:id="rId18"/>
    <p:sldId id="346" r:id="rId19"/>
    <p:sldId id="350" r:id="rId20"/>
    <p:sldId id="347" r:id="rId21"/>
    <p:sldId id="372" r:id="rId22"/>
    <p:sldId id="284" r:id="rId23"/>
    <p:sldId id="285" r:id="rId24"/>
    <p:sldId id="286" r:id="rId25"/>
    <p:sldId id="367" r:id="rId26"/>
    <p:sldId id="368" r:id="rId27"/>
    <p:sldId id="369" r:id="rId28"/>
    <p:sldId id="370" r:id="rId29"/>
    <p:sldId id="371" r:id="rId30"/>
    <p:sldId id="354" r:id="rId31"/>
    <p:sldId id="355" r:id="rId32"/>
    <p:sldId id="366" r:id="rId33"/>
    <p:sldId id="358" r:id="rId34"/>
    <p:sldId id="359" r:id="rId35"/>
    <p:sldId id="316" r:id="rId36"/>
    <p:sldId id="361" r:id="rId37"/>
    <p:sldId id="362" r:id="rId38"/>
    <p:sldId id="363" r:id="rId39"/>
    <p:sldId id="364" r:id="rId40"/>
    <p:sldId id="365" r:id="rId41"/>
    <p:sldId id="323" r:id="rId42"/>
    <p:sldId id="336" r:id="rId43"/>
    <p:sldId id="373" r:id="rId44"/>
    <p:sldId id="271" r:id="rId45"/>
    <p:sldId id="335" r:id="rId46"/>
    <p:sldId id="314" r:id="rId47"/>
    <p:sldId id="288" r:id="rId48"/>
    <p:sldId id="294" r:id="rId49"/>
    <p:sldId id="298" r:id="rId50"/>
    <p:sldId id="299" r:id="rId51"/>
  </p:sldIdLst>
  <p:sldSz cx="12187238" cy="6858000"/>
  <p:notesSz cx="7099300" cy="10234613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91">
          <p15:clr>
            <a:srgbClr val="A4A3A4"/>
          </p15:clr>
        </p15:guide>
        <p15:guide id="2" orient="horz" pos="1275">
          <p15:clr>
            <a:srgbClr val="A4A3A4"/>
          </p15:clr>
        </p15:guide>
        <p15:guide id="3" orient="horz" pos="3929">
          <p15:clr>
            <a:srgbClr val="A4A3A4"/>
          </p15:clr>
        </p15:guide>
        <p15:guide id="4" orient="horz" pos="2160">
          <p15:clr>
            <a:srgbClr val="A4A3A4"/>
          </p15:clr>
        </p15:guide>
        <p15:guide id="5" orient="horz" pos="3045">
          <p15:clr>
            <a:srgbClr val="A4A3A4"/>
          </p15:clr>
        </p15:guide>
        <p15:guide id="6" orient="horz" pos="4269">
          <p15:clr>
            <a:srgbClr val="A4A3A4"/>
          </p15:clr>
        </p15:guide>
        <p15:guide id="7" orient="horz" pos="3997" userDrawn="1">
          <p15:clr>
            <a:srgbClr val="A4A3A4"/>
          </p15:clr>
        </p15:guide>
        <p15:guide id="8" pos="91">
          <p15:clr>
            <a:srgbClr val="A4A3A4"/>
          </p15:clr>
        </p15:guide>
        <p15:guide id="9" pos="7585">
          <p15:clr>
            <a:srgbClr val="A4A3A4"/>
          </p15:clr>
        </p15:guide>
        <p15:guide id="10" pos="3839">
          <p15:clr>
            <a:srgbClr val="A4A3A4"/>
          </p15:clr>
        </p15:guide>
        <p15:guide id="11" pos="204">
          <p15:clr>
            <a:srgbClr val="A4A3A4"/>
          </p15:clr>
        </p15:guide>
        <p15:guide id="12" pos="7472">
          <p15:clr>
            <a:srgbClr val="A4A3A4"/>
          </p15:clr>
        </p15:guide>
        <p15:guide id="13" orient="horz" pos="48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AFF15"/>
    <a:srgbClr val="54FF50"/>
    <a:srgbClr val="B4EEC3"/>
    <a:srgbClr val="DDEACE"/>
    <a:srgbClr val="F44336"/>
    <a:srgbClr val="FFFFFF"/>
    <a:srgbClr val="BAC5E8"/>
    <a:srgbClr val="E6D2DE"/>
    <a:srgbClr val="EAD6B8"/>
    <a:srgbClr val="DA81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088" autoAdjust="0"/>
    <p:restoredTop sz="96341" autoAdjust="0"/>
  </p:normalViewPr>
  <p:slideViewPr>
    <p:cSldViewPr snapToObjects="1">
      <p:cViewPr varScale="1">
        <p:scale>
          <a:sx n="120" d="100"/>
          <a:sy n="120" d="100"/>
        </p:scale>
        <p:origin x="632" y="184"/>
      </p:cViewPr>
      <p:guideLst>
        <p:guide orient="horz" pos="391"/>
        <p:guide orient="horz" pos="1275"/>
        <p:guide orient="horz" pos="3929"/>
        <p:guide orient="horz" pos="2160"/>
        <p:guide orient="horz" pos="3045"/>
        <p:guide orient="horz" pos="4269"/>
        <p:guide orient="horz" pos="3997"/>
        <p:guide pos="91"/>
        <p:guide pos="7585"/>
        <p:guide pos="3839"/>
        <p:guide pos="204"/>
        <p:guide pos="7472"/>
        <p:guide orient="horz" pos="482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slide" Target="slides/slide17.xml"/><Relationship Id="rId39" Type="http://schemas.openxmlformats.org/officeDocument/2006/relationships/slide" Target="slides/slide30.xml"/><Relationship Id="rId21" Type="http://schemas.openxmlformats.org/officeDocument/2006/relationships/slide" Target="slides/slide12.xml"/><Relationship Id="rId34" Type="http://schemas.openxmlformats.org/officeDocument/2006/relationships/slide" Target="slides/slide25.xml"/><Relationship Id="rId42" Type="http://schemas.openxmlformats.org/officeDocument/2006/relationships/slide" Target="slides/slide33.xml"/><Relationship Id="rId47" Type="http://schemas.openxmlformats.org/officeDocument/2006/relationships/slide" Target="slides/slide38.xml"/><Relationship Id="rId50" Type="http://schemas.openxmlformats.org/officeDocument/2006/relationships/slide" Target="slides/slide41.xml"/><Relationship Id="rId55" Type="http://schemas.openxmlformats.org/officeDocument/2006/relationships/viewProps" Target="viewProp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7.xml"/><Relationship Id="rId29" Type="http://schemas.openxmlformats.org/officeDocument/2006/relationships/slide" Target="slides/slide20.xml"/><Relationship Id="rId11" Type="http://schemas.openxmlformats.org/officeDocument/2006/relationships/slide" Target="slides/slide2.xml"/><Relationship Id="rId24" Type="http://schemas.openxmlformats.org/officeDocument/2006/relationships/slide" Target="slides/slide15.xml"/><Relationship Id="rId32" Type="http://schemas.openxmlformats.org/officeDocument/2006/relationships/slide" Target="slides/slide23.xml"/><Relationship Id="rId37" Type="http://schemas.openxmlformats.org/officeDocument/2006/relationships/slide" Target="slides/slide28.xml"/><Relationship Id="rId40" Type="http://schemas.openxmlformats.org/officeDocument/2006/relationships/slide" Target="slides/slide31.xml"/><Relationship Id="rId45" Type="http://schemas.openxmlformats.org/officeDocument/2006/relationships/slide" Target="slides/slide36.xml"/><Relationship Id="rId53" Type="http://schemas.openxmlformats.org/officeDocument/2006/relationships/handoutMaster" Target="handoutMasters/handoutMaster1.xml"/><Relationship Id="rId5" Type="http://schemas.openxmlformats.org/officeDocument/2006/relationships/slideMaster" Target="slideMasters/slideMaster5.xml"/><Relationship Id="rId19" Type="http://schemas.openxmlformats.org/officeDocument/2006/relationships/slide" Target="slides/slide10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slide" Target="slides/slide18.xml"/><Relationship Id="rId30" Type="http://schemas.openxmlformats.org/officeDocument/2006/relationships/slide" Target="slides/slide21.xml"/><Relationship Id="rId35" Type="http://schemas.openxmlformats.org/officeDocument/2006/relationships/slide" Target="slides/slide26.xml"/><Relationship Id="rId43" Type="http://schemas.openxmlformats.org/officeDocument/2006/relationships/slide" Target="slides/slide34.xml"/><Relationship Id="rId48" Type="http://schemas.openxmlformats.org/officeDocument/2006/relationships/slide" Target="slides/slide39.xml"/><Relationship Id="rId56" Type="http://schemas.openxmlformats.org/officeDocument/2006/relationships/theme" Target="theme/theme1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42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slide" Target="slides/slide16.xml"/><Relationship Id="rId33" Type="http://schemas.openxmlformats.org/officeDocument/2006/relationships/slide" Target="slides/slide24.xml"/><Relationship Id="rId38" Type="http://schemas.openxmlformats.org/officeDocument/2006/relationships/slide" Target="slides/slide29.xml"/><Relationship Id="rId46" Type="http://schemas.openxmlformats.org/officeDocument/2006/relationships/slide" Target="slides/slide37.xml"/><Relationship Id="rId20" Type="http://schemas.openxmlformats.org/officeDocument/2006/relationships/slide" Target="slides/slide11.xml"/><Relationship Id="rId41" Type="http://schemas.openxmlformats.org/officeDocument/2006/relationships/slide" Target="slides/slide32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slide" Target="slides/slide19.xml"/><Relationship Id="rId36" Type="http://schemas.openxmlformats.org/officeDocument/2006/relationships/slide" Target="slides/slide27.xml"/><Relationship Id="rId49" Type="http://schemas.openxmlformats.org/officeDocument/2006/relationships/slide" Target="slides/slide40.xml"/><Relationship Id="rId57" Type="http://schemas.openxmlformats.org/officeDocument/2006/relationships/tableStyles" Target="tableStyles.xml"/><Relationship Id="rId10" Type="http://schemas.openxmlformats.org/officeDocument/2006/relationships/slide" Target="slides/slide1.xml"/><Relationship Id="rId31" Type="http://schemas.openxmlformats.org/officeDocument/2006/relationships/slide" Target="slides/slide22.xml"/><Relationship Id="rId44" Type="http://schemas.openxmlformats.org/officeDocument/2006/relationships/slide" Target="slides/slide35.xml"/><Relationship Id="rId52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>
              <a:latin typeface="Arial" panose="020B0604020202020204" pitchFamily="34" charset="0"/>
            </a:endParaRPr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4021138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6A4B46-F6A6-DA4E-8415-64807F0B23D2}" type="datetimeFigureOut">
              <a:rPr lang="de-DE" smtClean="0">
                <a:latin typeface="Arial" panose="020B0604020202020204" pitchFamily="34" charset="0"/>
              </a:rPr>
              <a:t>22.02.20</a:t>
            </a:fld>
            <a:endParaRPr lang="de-DE" dirty="0">
              <a:latin typeface="Arial" panose="020B0604020202020204" pitchFamily="34" charset="0"/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>
              <a:latin typeface="Arial" panose="020B0604020202020204" pitchFamily="34" charset="0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048993-9816-0246-B1D2-4028350D98C2}" type="slidenum">
              <a:rPr lang="de-DE" smtClean="0">
                <a:latin typeface="Arial" panose="020B0604020202020204" pitchFamily="34" charset="0"/>
              </a:rPr>
              <a:t>‹#›</a:t>
            </a:fld>
            <a:endParaRPr lang="de-DE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530242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/>
          <a:lstStyle>
            <a:lvl1pPr algn="l">
              <a:defRPr sz="1300">
                <a:latin typeface="Arial" panose="020B0604020202020204" pitchFamily="34" charset="0"/>
              </a:defRPr>
            </a:lvl1pPr>
          </a:lstStyle>
          <a:p>
            <a:endParaRPr lang="de-CH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4021295" y="1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/>
          <a:lstStyle>
            <a:lvl1pPr algn="r">
              <a:defRPr sz="1300">
                <a:latin typeface="Arial" panose="020B0604020202020204" pitchFamily="34" charset="0"/>
              </a:defRPr>
            </a:lvl1pPr>
          </a:lstStyle>
          <a:p>
            <a:fld id="{BCDB334D-D17F-49C4-91DD-37BB7E818209}" type="datetimeFigureOut">
              <a:rPr lang="de-CH" smtClean="0"/>
              <a:pPr/>
              <a:t>22.02.20</a:t>
            </a:fld>
            <a:endParaRPr lang="de-CH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41288" y="768350"/>
            <a:ext cx="68167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0" tIns="49520" rIns="99040" bIns="49520" rtlCol="0" anchor="ctr"/>
          <a:lstStyle/>
          <a:p>
            <a:endParaRPr lang="de-CH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709931" y="4861442"/>
            <a:ext cx="5679440" cy="4605576"/>
          </a:xfrm>
          <a:prstGeom prst="rect">
            <a:avLst/>
          </a:prstGeom>
        </p:spPr>
        <p:txBody>
          <a:bodyPr vert="horz" lIns="99040" tIns="49520" rIns="99040" bIns="49520" rtlCol="0"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CH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1" y="9721107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 anchor="b"/>
          <a:lstStyle>
            <a:lvl1pPr algn="l">
              <a:defRPr sz="1300">
                <a:latin typeface="Arial" panose="020B0604020202020204" pitchFamily="34" charset="0"/>
              </a:defRPr>
            </a:lvl1pPr>
          </a:lstStyle>
          <a:p>
            <a:endParaRPr lang="de-CH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4021295" y="9721107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 anchor="b"/>
          <a:lstStyle>
            <a:lvl1pPr algn="r">
              <a:defRPr sz="1300">
                <a:latin typeface="Arial" panose="020B0604020202020204" pitchFamily="34" charset="0"/>
              </a:defRPr>
            </a:lvl1pPr>
          </a:lstStyle>
          <a:p>
            <a:fld id="{A51C0C35-A9A2-4EFD-9BAF-1E52E29E03D1}" type="slidenum">
              <a:rPr lang="de-CH" smtClean="0"/>
              <a:pPr/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7735997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2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5731352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34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6333782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3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9588472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4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0534074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5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5137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6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5157334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15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3307988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16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6773050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17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5677891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32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8032659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7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7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8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8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9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05B8B9-7C61-40EE-8205-5A42CF12CCBC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26009964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DD19C-7149-4D37-96B7-12ABEA86F66E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65666139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642D9F-9980-44E1-807E-A6813FE26338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118099817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61FEB-99B3-4579-8A76-E611D8532F9C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2250700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1268869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6BAD1-AD62-40D8-8661-5E9F0C461A86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902882693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841F2B-DD6A-4502-8ED1-4594DE21D3A5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3597727416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557C6-62CD-4096-A0A9-577E0496CF9A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683457095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77003-7A23-4E67-AD3C-76646E9E036B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4071505181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87B93-1DA6-46D2-AED6-1424508F21E5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472829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E9D8D0-BF15-450D-A882-DAC9124B2B6B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9749355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47A69-F4D3-4ED3-84D4-0E2109CBC826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826009964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8EF97-314F-4853-8383-F45E80787201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25086537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137C54-18D5-454F-A149-9BA69479B5CC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422879230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46870799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0F044-67E0-4D70-A477-50E6755E7C56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684596061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DC300-9B07-450C-B2BC-71160E8B3792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897415336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47345-B0E7-4083-AF48-CEF3DEDC1802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4189707849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7EDBF-6CDC-45E5-B6DB-EA8605BECFAA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4156887399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C3888-A63A-4614-9E97-DD3637F88320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612584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736E0-5A05-4D83-B439-BBD3D71684A9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06108126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5536A-02A7-4326-A7C8-82C1C87C4A55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571596633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5476C-CAF1-46F7-9EBA-C14DAD5CA438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149029171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A2789-BEEF-4454-9BFB-49CB3B5181DC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79285593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93843815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696B0-6AC9-4E1B-AABD-810951B477BD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807845491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DAED5-26EA-4A67-8103-743D4A256A39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3147870395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501FA-4C38-4756-9733-6403B1866349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355197154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D5A4FA-A992-4199-B8E9-D88178DAC60F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726463521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BA80A-DD59-4AE4-AECF-16C9E59FCC2C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569284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B4D3DB-1E3B-46DA-8E72-C149E5B89C9A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234159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A6D07-760E-46FD-970C-F404DA1C1E4E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638008544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C33A7-9903-4CF0-B550-32F9B47F4D16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419692003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80723131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6142069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EA6DA-3AF2-4B28-A912-1FED77E50AD6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3818019336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3A121-D308-4AA0-8B60-D17AC3612486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983430453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FAAD3-DBFF-46E9-9A70-EB026B2F0B10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462178339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6DBC48-8D23-4E49-983A-EE24D14EA9ED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94277555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6D293-845D-4145-BD65-16E0E0ECCCB5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457402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3F51F-A3C8-465C-8042-AEFC7CBDD215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39241779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68D65-C042-4943-9A5C-4FF55D6C4CD8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915455288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08373-C670-421E-82DF-06A18F0AD1E9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27299815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13079104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91B9F-BB75-408F-B4CC-492DB5CE9740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928511375"/>
      </p:ext>
    </p:extLst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B8590-1E3E-4767-8BF9-C7A674DFFDA1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378694842"/>
      </p:ext>
    </p:extLst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6F6BA5-642B-48E3-8388-2040A3969E27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024135163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BE244-8482-4728-A246-48A6DE11564D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303822867"/>
      </p:ext>
    </p:extLst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21B58-6788-4872-9A2C-53DE000E9063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579213"/>
      </p:ext>
    </p:extLst>
  </p:cSld>
  <p:clrMapOvr>
    <a:masterClrMapping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17613-32C9-4990-9E45-B6B663753E80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79271206"/>
      </p:ext>
    </p:extLst>
  </p:cSld>
  <p:clrMapOvr>
    <a:masterClrMapping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41667-D026-495F-B729-8A5030391831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612019383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5F668-B06D-45D2-9AF3-658C407FE542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987535939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46023824"/>
      </p:ext>
    </p:extLst>
  </p:cSld>
  <p:clrMapOvr>
    <a:masterClrMapping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447AC-A182-491D-A82A-65B375BED871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706051647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BB8078-27DB-4646-B418-B2F94BA745CD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</p:cSld>
  <p:clrMapOvr>
    <a:masterClrMapping/>
  </p:clrMapOvr>
  <p:transition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29D2F-CB6F-4334-8422-C97EC1512B83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150281680"/>
      </p:ext>
    </p:extLst>
  </p:cSld>
  <p:clrMapOvr>
    <a:masterClrMapping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9BA80E-BD77-4210-9F7A-C75786ACC499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954141648"/>
      </p:ext>
    </p:extLst>
  </p:cSld>
  <p:clrMapOvr>
    <a:masterClrMapping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F3CE60-DEAD-478F-B506-17E1E3677BD1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532291461"/>
      </p:ext>
    </p:extLst>
  </p:cSld>
  <p:clrMapOvr>
    <a:masterClrMapping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ED92B-7419-4C18-ABDD-51E933B99465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146628"/>
      </p:ext>
    </p:extLst>
  </p:cSld>
  <p:clrMapOvr>
    <a:masterClrMapping/>
  </p:clrMapOvr>
  <p:transition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3A3C5-B9ED-4D14-97CE-F4FC830BDD44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36090049"/>
      </p:ext>
    </p:extLst>
  </p:cSld>
  <p:clrMapOvr>
    <a:masterClrMapping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C281D-F842-4FE1-9109-C659691E270A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296178265"/>
      </p:ext>
    </p:extLst>
  </p:cSld>
  <p:clrMapOvr>
    <a:masterClrMapping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51967-9249-4AE2-9C79-A2F87158D8D9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4214668999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44925429"/>
      </p:ext>
    </p:extLst>
  </p:cSld>
  <p:clrMapOvr>
    <a:masterClrMapping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0D5F6-9CD3-4388-B427-C71315140402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354806819"/>
      </p:ext>
    </p:extLst>
  </p:cSld>
  <p:clrMapOvr>
    <a:masterClrMapping/>
  </p:clrMapOvr>
  <p:transition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77A4B-9F34-42BF-88E5-F6363B1D5AC3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652210638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8483C-FD06-4C75-92B1-9B8B7630053E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</p:cSld>
  <p:clrMapOvr>
    <a:masterClrMapping/>
  </p:clrMapOvr>
  <p:transition>
    <p:fade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B4641-A360-4CF0-ABB9-ACE7B45C73A1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4213001361"/>
      </p:ext>
    </p:extLst>
  </p:cSld>
  <p:clrMapOvr>
    <a:masterClrMapping/>
  </p:clrMapOvr>
  <p:transition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C4BD1-603B-4EFB-97B9-BC8D7C58DB15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587475383"/>
      </p:ext>
    </p:extLst>
  </p:cSld>
  <p:clrMapOvr>
    <a:masterClrMapping/>
  </p:clrMapOvr>
  <p:transition>
    <p:fad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9BE03-AC0A-4C89-9117-12930523C8D0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002785"/>
      </p:ext>
    </p:extLst>
  </p:cSld>
  <p:clrMapOvr>
    <a:masterClrMapping/>
  </p:clrMapOvr>
  <p:transition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F810D6-D3B5-4A25-8F2A-EE6C7F05A7CF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42983617"/>
      </p:ext>
    </p:extLst>
  </p:cSld>
  <p:clrMapOvr>
    <a:masterClrMapping/>
  </p:clrMapOvr>
  <p:transition>
    <p:fad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DAD10-8AF8-4F2F-9DBB-3DDAE0AB53AA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491589136"/>
      </p:ext>
    </p:extLst>
  </p:cSld>
  <p:clrMapOvr>
    <a:masterClrMapping/>
  </p:clrMapOvr>
  <p:transition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C8DA2A-CD85-4FF2-85F3-A1C7DC88B36D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68060527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07918196"/>
      </p:ext>
    </p:extLst>
  </p:cSld>
  <p:clrMapOvr>
    <a:masterClrMapping/>
  </p:clrMapOvr>
  <p:transition>
    <p:fade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7C5FA-67AD-4A51-8B19-8F7983FCF3D7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029380379"/>
      </p:ext>
    </p:extLst>
  </p:cSld>
  <p:clrMapOvr>
    <a:masterClrMapping/>
  </p:clrMapOvr>
  <p:transition>
    <p:fad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1420D-270C-410D-AFD9-B7594754FCBE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4057446467"/>
      </p:ext>
    </p:extLst>
  </p:cSld>
  <p:clrMapOvr>
    <a:masterClrMapping/>
  </p:clrMapOvr>
  <p:transition>
    <p:fad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3B163-218F-4BA2-99F3-E048B8C9E87C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44268069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3790C-CADE-4B43-8B61-5E73971E54A5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1353896245"/>
      </p:ext>
    </p:extLst>
  </p:cSld>
  <p:clrMapOvr>
    <a:masterClrMapping/>
  </p:clrMapOvr>
  <p:transition>
    <p:fade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81EE0-1DD7-407B-82C9-96D829952027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972545763"/>
      </p:ext>
    </p:extLst>
  </p:cSld>
  <p:clrMapOvr>
    <a:masterClrMapping/>
  </p:clrMapOvr>
  <p:transition>
    <p:fad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E2EC4-10FD-4288-967B-8CFB8276B2ED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727132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9CDC2-FBC3-4776-97DE-8470E7D68CDA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385941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14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23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32.xml"/><Relationship Id="rId10" Type="http://schemas.openxmlformats.org/officeDocument/2006/relationships/theme" Target="../theme/theme4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41.xml"/><Relationship Id="rId10" Type="http://schemas.openxmlformats.org/officeDocument/2006/relationships/theme" Target="../theme/theme5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50.xml"/><Relationship Id="rId10" Type="http://schemas.openxmlformats.org/officeDocument/2006/relationships/theme" Target="../theme/theme6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2.xml"/><Relationship Id="rId3" Type="http://schemas.openxmlformats.org/officeDocument/2006/relationships/slideLayout" Target="../slideLayouts/slideLayout57.xml"/><Relationship Id="rId7" Type="http://schemas.openxmlformats.org/officeDocument/2006/relationships/slideLayout" Target="../slideLayouts/slideLayout61.xml"/><Relationship Id="rId2" Type="http://schemas.openxmlformats.org/officeDocument/2006/relationships/slideLayout" Target="../slideLayouts/slideLayout56.xml"/><Relationship Id="rId1" Type="http://schemas.openxmlformats.org/officeDocument/2006/relationships/slideLayout" Target="../slideLayouts/slideLayout55.xml"/><Relationship Id="rId6" Type="http://schemas.openxmlformats.org/officeDocument/2006/relationships/slideLayout" Target="../slideLayouts/slideLayout60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59.xml"/><Relationship Id="rId10" Type="http://schemas.openxmlformats.org/officeDocument/2006/relationships/theme" Target="../theme/theme7.xml"/><Relationship Id="rId4" Type="http://schemas.openxmlformats.org/officeDocument/2006/relationships/slideLayout" Target="../slideLayouts/slideLayout58.xml"/><Relationship Id="rId9" Type="http://schemas.openxmlformats.org/officeDocument/2006/relationships/slideLayout" Target="../slideLayouts/slideLayout63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1.xml"/><Relationship Id="rId3" Type="http://schemas.openxmlformats.org/officeDocument/2006/relationships/slideLayout" Target="../slideLayouts/slideLayout66.xml"/><Relationship Id="rId7" Type="http://schemas.openxmlformats.org/officeDocument/2006/relationships/slideLayout" Target="../slideLayouts/slideLayout70.xml"/><Relationship Id="rId2" Type="http://schemas.openxmlformats.org/officeDocument/2006/relationships/slideLayout" Target="../slideLayouts/slideLayout65.xml"/><Relationship Id="rId1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9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68.xml"/><Relationship Id="rId10" Type="http://schemas.openxmlformats.org/officeDocument/2006/relationships/theme" Target="../theme/theme8.xml"/><Relationship Id="rId4" Type="http://schemas.openxmlformats.org/officeDocument/2006/relationships/slideLayout" Target="../slideLayouts/slideLayout67.xml"/><Relationship Id="rId9" Type="http://schemas.openxmlformats.org/officeDocument/2006/relationships/slideLayout" Target="../slideLayouts/slideLayout72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/><Relationship Id="rId3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9.xml"/><Relationship Id="rId2" Type="http://schemas.openxmlformats.org/officeDocument/2006/relationships/slideLayout" Target="../slideLayouts/slideLayout74.xml"/><Relationship Id="rId1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8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77.xml"/><Relationship Id="rId10" Type="http://schemas.openxmlformats.org/officeDocument/2006/relationships/theme" Target="../theme/theme9.xml"/><Relationship Id="rId4" Type="http://schemas.openxmlformats.org/officeDocument/2006/relationships/slideLayout" Target="../slideLayouts/slideLayout76.xml"/><Relationship Id="rId9" Type="http://schemas.openxmlformats.org/officeDocument/2006/relationships/slideLayout" Target="../slideLayouts/slideLayout8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011F46DB-F6EE-44A9-8CB5-0EF3073B9BB8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baseline="0" dirty="0"/>
              <a:t>NDSS 2020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7" r:id="rId3"/>
    <p:sldLayoutId id="2147483666" r:id="rId4"/>
    <p:sldLayoutId id="2147483650" r:id="rId5"/>
    <p:sldLayoutId id="2147483652" r:id="rId6"/>
    <p:sldLayoutId id="2147483655" r:id="rId7"/>
    <p:sldLayoutId id="2147483665" r:id="rId8"/>
    <p:sldLayoutId id="2147483668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BD582E3B-11F0-4A93-91C1-701CCBB66EEA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5043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67" r:id="rId2"/>
    <p:sldLayoutId id="2147483768" r:id="rId3"/>
    <p:sldLayoutId id="2147483769" r:id="rId4"/>
    <p:sldLayoutId id="2147483770" r:id="rId5"/>
    <p:sldLayoutId id="2147483771" r:id="rId6"/>
    <p:sldLayoutId id="2147483772" r:id="rId7"/>
    <p:sldLayoutId id="2147483773" r:id="rId8"/>
    <p:sldLayoutId id="2147483776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C7339F13-1587-45D0-BD62-B7B7ED38F937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5288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8" r:id="rId1"/>
    <p:sldLayoutId id="2147483779" r:id="rId2"/>
    <p:sldLayoutId id="2147483780" r:id="rId3"/>
    <p:sldLayoutId id="2147483781" r:id="rId4"/>
    <p:sldLayoutId id="2147483782" r:id="rId5"/>
    <p:sldLayoutId id="2147483783" r:id="rId6"/>
    <p:sldLayoutId id="2147483784" r:id="rId7"/>
    <p:sldLayoutId id="2147483785" r:id="rId8"/>
    <p:sldLayoutId id="2147483788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7DEB9BAF-7E29-43B2-A959-425A7E4F3690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4776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800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7D380FB3-D58C-42CD-A7E1-93E5DCAF56E1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9254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2" r:id="rId1"/>
    <p:sldLayoutId id="2147483803" r:id="rId2"/>
    <p:sldLayoutId id="2147483804" r:id="rId3"/>
    <p:sldLayoutId id="2147483805" r:id="rId4"/>
    <p:sldLayoutId id="2147483806" r:id="rId5"/>
    <p:sldLayoutId id="2147483807" r:id="rId6"/>
    <p:sldLayoutId id="2147483808" r:id="rId7"/>
    <p:sldLayoutId id="2147483809" r:id="rId8"/>
    <p:sldLayoutId id="2147483812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0DF8878D-7FBD-435B-827E-60CE3CBF6491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872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4" r:id="rId1"/>
    <p:sldLayoutId id="2147483815" r:id="rId2"/>
    <p:sldLayoutId id="2147483816" r:id="rId3"/>
    <p:sldLayoutId id="2147483817" r:id="rId4"/>
    <p:sldLayoutId id="2147483818" r:id="rId5"/>
    <p:sldLayoutId id="2147483819" r:id="rId6"/>
    <p:sldLayoutId id="2147483820" r:id="rId7"/>
    <p:sldLayoutId id="2147483821" r:id="rId8"/>
    <p:sldLayoutId id="2147483824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F49B396C-4C50-4697-9D0E-FA0120EFB6CD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797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6" r:id="rId1"/>
    <p:sldLayoutId id="2147483827" r:id="rId2"/>
    <p:sldLayoutId id="2147483828" r:id="rId3"/>
    <p:sldLayoutId id="2147483829" r:id="rId4"/>
    <p:sldLayoutId id="2147483830" r:id="rId5"/>
    <p:sldLayoutId id="2147483831" r:id="rId6"/>
    <p:sldLayoutId id="2147483832" r:id="rId7"/>
    <p:sldLayoutId id="2147483833" r:id="rId8"/>
    <p:sldLayoutId id="2147483836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1F6C7BB7-437C-43E1-9445-0B3ABD984CE6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4598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8" r:id="rId1"/>
    <p:sldLayoutId id="2147483839" r:id="rId2"/>
    <p:sldLayoutId id="2147483840" r:id="rId3"/>
    <p:sldLayoutId id="2147483841" r:id="rId4"/>
    <p:sldLayoutId id="2147483842" r:id="rId5"/>
    <p:sldLayoutId id="2147483843" r:id="rId6"/>
    <p:sldLayoutId id="2147483844" r:id="rId7"/>
    <p:sldLayoutId id="2147483845" r:id="rId8"/>
    <p:sldLayoutId id="2147483848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A3D0136D-9AC6-4B24-BAB5-ECA79AB45F4B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5079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  <p:sldLayoutId id="2147483856" r:id="rId7"/>
    <p:sldLayoutId id="2147483857" r:id="rId8"/>
    <p:sldLayoutId id="2147483860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10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2.png"/><Relationship Id="rId5" Type="http://schemas.openxmlformats.org/officeDocument/2006/relationships/image" Target="../media/image12.png"/><Relationship Id="rId10" Type="http://schemas.openxmlformats.org/officeDocument/2006/relationships/image" Target="../media/image36.png"/><Relationship Id="rId4" Type="http://schemas.openxmlformats.org/officeDocument/2006/relationships/image" Target="../media/image31.png"/><Relationship Id="rId9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1.png"/><Relationship Id="rId7" Type="http://schemas.openxmlformats.org/officeDocument/2006/relationships/image" Target="../media/image3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12.png"/><Relationship Id="rId9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1.png"/><Relationship Id="rId7" Type="http://schemas.openxmlformats.org/officeDocument/2006/relationships/image" Target="../media/image3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12.png"/><Relationship Id="rId9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1.png"/><Relationship Id="rId7" Type="http://schemas.openxmlformats.org/officeDocument/2006/relationships/image" Target="../media/image3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12.png"/><Relationship Id="rId9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1.png"/><Relationship Id="rId7" Type="http://schemas.openxmlformats.org/officeDocument/2006/relationships/image" Target="../media/image3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12.png"/><Relationship Id="rId9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3.png"/><Relationship Id="rId3" Type="http://schemas.openxmlformats.org/officeDocument/2006/relationships/image" Target="../media/image10.png"/><Relationship Id="rId7" Type="http://schemas.openxmlformats.org/officeDocument/2006/relationships/image" Target="../media/image38.png"/><Relationship Id="rId12" Type="http://schemas.openxmlformats.org/officeDocument/2006/relationships/image" Target="../media/image42.png"/><Relationship Id="rId17" Type="http://schemas.openxmlformats.org/officeDocument/2006/relationships/image" Target="../media/image43.png"/><Relationship Id="rId2" Type="http://schemas.openxmlformats.org/officeDocument/2006/relationships/image" Target="../media/image37.png"/><Relationship Id="rId16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11" Type="http://schemas.openxmlformats.org/officeDocument/2006/relationships/image" Target="../media/image41.png"/><Relationship Id="rId5" Type="http://schemas.openxmlformats.org/officeDocument/2006/relationships/image" Target="../media/image31.png"/><Relationship Id="rId15" Type="http://schemas.openxmlformats.org/officeDocument/2006/relationships/image" Target="../media/image34.png"/><Relationship Id="rId10" Type="http://schemas.openxmlformats.org/officeDocument/2006/relationships/image" Target="../media/image40.png"/><Relationship Id="rId4" Type="http://schemas.openxmlformats.org/officeDocument/2006/relationships/image" Target="../media/image12.png"/><Relationship Id="rId9" Type="http://schemas.openxmlformats.org/officeDocument/2006/relationships/image" Target="../media/image39.png"/><Relationship Id="rId1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3.png"/><Relationship Id="rId5" Type="http://schemas.openxmlformats.org/officeDocument/2006/relationships/image" Target="../media/image47.png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10.png"/><Relationship Id="rId7" Type="http://schemas.openxmlformats.org/officeDocument/2006/relationships/image" Target="../media/image46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12.png"/><Relationship Id="rId9" Type="http://schemas.openxmlformats.org/officeDocument/2006/relationships/image" Target="../media/image4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5.png"/><Relationship Id="rId3" Type="http://schemas.microsoft.com/office/2007/relationships/hdphoto" Target="../media/hdphoto2.wdp"/><Relationship Id="rId7" Type="http://schemas.openxmlformats.org/officeDocument/2006/relationships/image" Target="../media/image44.png"/><Relationship Id="rId12" Type="http://schemas.openxmlformats.org/officeDocument/2006/relationships/image" Target="../media/image43.png"/><Relationship Id="rId2" Type="http://schemas.openxmlformats.org/officeDocument/2006/relationships/image" Target="../media/image49.png"/><Relationship Id="rId16" Type="http://schemas.openxmlformats.org/officeDocument/2006/relationships/image" Target="../media/image5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0.png"/><Relationship Id="rId11" Type="http://schemas.openxmlformats.org/officeDocument/2006/relationships/image" Target="../media/image54.png"/><Relationship Id="rId5" Type="http://schemas.openxmlformats.org/officeDocument/2006/relationships/image" Target="../media/image34.png"/><Relationship Id="rId15" Type="http://schemas.openxmlformats.org/officeDocument/2006/relationships/image" Target="../media/image57.png"/><Relationship Id="rId10" Type="http://schemas.openxmlformats.org/officeDocument/2006/relationships/image" Target="../media/image53.png"/><Relationship Id="rId4" Type="http://schemas.openxmlformats.org/officeDocument/2006/relationships/image" Target="../media/image33.png"/><Relationship Id="rId9" Type="http://schemas.openxmlformats.org/officeDocument/2006/relationships/image" Target="../media/image52.png"/><Relationship Id="rId14" Type="http://schemas.openxmlformats.org/officeDocument/2006/relationships/image" Target="../media/image5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8.png"/><Relationship Id="rId5" Type="http://schemas.microsoft.com/office/2007/relationships/hdphoto" Target="../media/hdphoto4.wdp"/><Relationship Id="rId4" Type="http://schemas.openxmlformats.org/officeDocument/2006/relationships/image" Target="../media/image63.png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5" Type="http://schemas.openxmlformats.org/officeDocument/2006/relationships/image" Target="../media/image10.png"/><Relationship Id="rId10" Type="http://schemas.openxmlformats.org/officeDocument/2006/relationships/image" Target="../media/image14.png"/><Relationship Id="rId4" Type="http://schemas.openxmlformats.org/officeDocument/2006/relationships/image" Target="../media/image9.png"/><Relationship Id="rId9" Type="http://schemas.openxmlformats.org/officeDocument/2006/relationships/image" Target="../media/image13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0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0.png"/><Relationship Id="rId13" Type="http://schemas.openxmlformats.org/officeDocument/2006/relationships/image" Target="../media/image490.png"/><Relationship Id="rId18" Type="http://schemas.openxmlformats.org/officeDocument/2006/relationships/image" Target="../media/image540.png"/><Relationship Id="rId21" Type="http://schemas.openxmlformats.org/officeDocument/2006/relationships/image" Target="../media/image570.png"/><Relationship Id="rId7" Type="http://schemas.openxmlformats.org/officeDocument/2006/relationships/image" Target="../media/image410.png"/><Relationship Id="rId12" Type="http://schemas.openxmlformats.org/officeDocument/2006/relationships/image" Target="../media/image480.png"/><Relationship Id="rId17" Type="http://schemas.openxmlformats.org/officeDocument/2006/relationships/image" Target="../media/image531.png"/><Relationship Id="rId16" Type="http://schemas.openxmlformats.org/officeDocument/2006/relationships/image" Target="../media/image521.png"/><Relationship Id="rId20" Type="http://schemas.openxmlformats.org/officeDocument/2006/relationships/image" Target="../media/image560.png"/><Relationship Id="rId1" Type="http://schemas.openxmlformats.org/officeDocument/2006/relationships/slideLayout" Target="../slideLayouts/slideLayout5.xml"/><Relationship Id="rId11" Type="http://schemas.openxmlformats.org/officeDocument/2006/relationships/image" Target="../media/image470.png"/><Relationship Id="rId15" Type="http://schemas.openxmlformats.org/officeDocument/2006/relationships/image" Target="../media/image510.png"/><Relationship Id="rId23" Type="http://schemas.openxmlformats.org/officeDocument/2006/relationships/image" Target="../media/image520.png"/><Relationship Id="rId10" Type="http://schemas.openxmlformats.org/officeDocument/2006/relationships/image" Target="../media/image460.png"/><Relationship Id="rId19" Type="http://schemas.openxmlformats.org/officeDocument/2006/relationships/image" Target="../media/image550.png"/><Relationship Id="rId9" Type="http://schemas.openxmlformats.org/officeDocument/2006/relationships/image" Target="../media/image450.png"/><Relationship Id="rId14" Type="http://schemas.openxmlformats.org/officeDocument/2006/relationships/image" Target="../media/image500.png"/><Relationship Id="rId22" Type="http://schemas.openxmlformats.org/officeDocument/2006/relationships/image" Target="../media/image58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2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png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Untertitel 18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sz="2000" u="sng" dirty="0"/>
              <a:t>Aritra Dhar</a:t>
            </a:r>
            <a:r>
              <a:rPr lang="en-GB" sz="2000" dirty="0"/>
              <a:t>, Enis Ulqinaku, Kari </a:t>
            </a:r>
            <a:r>
              <a:rPr lang="en-US" sz="2000" dirty="0"/>
              <a:t>Kostiainen, Srdjan Capkun</a:t>
            </a:r>
          </a:p>
          <a:p>
            <a:r>
              <a:rPr lang="en-US" sz="2000" dirty="0"/>
              <a:t>ETH Zurich</a:t>
            </a:r>
            <a:endParaRPr lang="en-GB" sz="2000" dirty="0"/>
          </a:p>
        </p:txBody>
      </p:sp>
      <p:sp>
        <p:nvSpPr>
          <p:cNvPr id="18" name="Titel 1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0" dirty="0"/>
              <a:t>P</a:t>
            </a:r>
            <a:r>
              <a:rPr lang="en-US" sz="2400" b="0" dirty="0"/>
              <a:t>ROTECT</a:t>
            </a:r>
            <a:r>
              <a:rPr lang="en-US" b="0" dirty="0"/>
              <a:t>IO</a:t>
            </a:r>
            <a:r>
              <a:rPr lang="en-US" sz="2400" b="0" dirty="0"/>
              <a:t>N</a:t>
            </a:r>
            <a:r>
              <a:rPr lang="en-US" b="0" dirty="0"/>
              <a:t>: Root-of-Trust for IO in Compromised Platforms</a:t>
            </a:r>
            <a:endParaRPr lang="en-GB" dirty="0"/>
          </a:p>
        </p:txBody>
      </p:sp>
      <p:pic>
        <p:nvPicPr>
          <p:cNvPr id="15" name="Bildplatzhalter 14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" r="3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038906334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10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Overlay: Output Manipulation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5588" y="2320194"/>
            <a:ext cx="1371600" cy="1371600"/>
          </a:xfrm>
          <a:prstGeom prst="rect">
            <a:avLst/>
          </a:prstGeom>
        </p:spPr>
      </p:pic>
      <p:grpSp>
        <p:nvGrpSpPr>
          <p:cNvPr id="70" name="Group 69"/>
          <p:cNvGrpSpPr/>
          <p:nvPr/>
        </p:nvGrpSpPr>
        <p:grpSpPr>
          <a:xfrm>
            <a:off x="4036219" y="1357083"/>
            <a:ext cx="3539206" cy="3824517"/>
            <a:chOff x="1259013" y="1971661"/>
            <a:chExt cx="3539206" cy="3824517"/>
          </a:xfrm>
        </p:grpSpPr>
        <p:sp>
          <p:nvSpPr>
            <p:cNvPr id="71" name="Rounded Rectangle 70"/>
            <p:cNvSpPr/>
            <p:nvPr/>
          </p:nvSpPr>
          <p:spPr>
            <a:xfrm>
              <a:off x="1259013" y="2168682"/>
              <a:ext cx="3539206" cy="3627496"/>
            </a:xfrm>
            <a:prstGeom prst="roundRect">
              <a:avLst>
                <a:gd name="adj" fmla="val 4686"/>
              </a:avLst>
            </a:prstGeom>
            <a:solidFill>
              <a:sysClr val="window" lastClr="FFFFFF"/>
            </a:solidFill>
            <a:ln w="190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2" name="Rectangle 71"/>
            <p:cNvSpPr/>
            <p:nvPr/>
          </p:nvSpPr>
          <p:spPr>
            <a:xfrm>
              <a:off x="1748015" y="5232425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Program</a:t>
              </a:r>
            </a:p>
          </p:txBody>
        </p:sp>
        <p:sp>
          <p:nvSpPr>
            <p:cNvPr id="73" name="Rectangle 72"/>
            <p:cNvSpPr/>
            <p:nvPr/>
          </p:nvSpPr>
          <p:spPr>
            <a:xfrm>
              <a:off x="3184348" y="5219536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Cancel</a:t>
              </a:r>
            </a:p>
          </p:txBody>
        </p:sp>
        <p:sp>
          <p:nvSpPr>
            <p:cNvPr id="74" name="Rectangle 73"/>
            <p:cNvSpPr/>
            <p:nvPr/>
          </p:nvSpPr>
          <p:spPr>
            <a:xfrm>
              <a:off x="3053747" y="2384240"/>
              <a:ext cx="1367772" cy="379214"/>
            </a:xfrm>
            <a:prstGeom prst="rect">
              <a:avLst/>
            </a:prstGeom>
            <a:solidFill>
              <a:srgbClr val="CAFF15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1324992" y="2401742"/>
              <a:ext cx="1189749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Heart beat</a:t>
              </a:r>
            </a:p>
          </p:txBody>
        </p:sp>
        <p:sp>
          <p:nvSpPr>
            <p:cNvPr id="76" name="Rectangle 75"/>
            <p:cNvSpPr/>
            <p:nvPr/>
          </p:nvSpPr>
          <p:spPr>
            <a:xfrm>
              <a:off x="3053747" y="2935797"/>
              <a:ext cx="1367772" cy="379214"/>
            </a:xfrm>
            <a:prstGeom prst="rect">
              <a:avLst/>
            </a:prstGeom>
            <a:solidFill>
              <a:srgbClr val="CAFF15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1324992" y="2953299"/>
              <a:ext cx="1144865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Insulin (U)</a:t>
              </a:r>
            </a:p>
          </p:txBody>
        </p:sp>
        <p:sp>
          <p:nvSpPr>
            <p:cNvPr id="78" name="Rectangle 77"/>
            <p:cNvSpPr/>
            <p:nvPr/>
          </p:nvSpPr>
          <p:spPr>
            <a:xfrm>
              <a:off x="1339533" y="2125436"/>
              <a:ext cx="1483228" cy="169149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1302880" y="1971661"/>
              <a:ext cx="15840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Remote device</a:t>
              </a: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1302880" y="4054494"/>
              <a:ext cx="1838965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Low limit (mg/</a:t>
              </a:r>
              <a:r>
                <a: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dL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1300157" y="4604520"/>
              <a:ext cx="1882247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High limit (mg/</a:t>
              </a:r>
              <a:r>
                <a: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dL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82" name="Rectangle 81"/>
            <p:cNvSpPr/>
            <p:nvPr/>
          </p:nvSpPr>
          <p:spPr>
            <a:xfrm>
              <a:off x="3053747" y="3469882"/>
              <a:ext cx="1367771" cy="379214"/>
            </a:xfrm>
            <a:prstGeom prst="rect">
              <a:avLst/>
            </a:prstGeom>
            <a:solidFill>
              <a:srgbClr val="CAFF15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1311739" y="3487384"/>
              <a:ext cx="17652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Basal rate (U/</a:t>
              </a:r>
              <a:r>
                <a: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Hr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3397482" y="2377457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3397482" y="2929738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3397482" y="3469882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87" name="Isosceles Triangle 86"/>
            <p:cNvSpPr/>
            <p:nvPr/>
          </p:nvSpPr>
          <p:spPr>
            <a:xfrm>
              <a:off x="4544675" y="2294585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Isosceles Triangle 87"/>
            <p:cNvSpPr/>
            <p:nvPr/>
          </p:nvSpPr>
          <p:spPr>
            <a:xfrm flipV="1">
              <a:off x="4544675" y="5086641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9" name="Straight Connector 88"/>
            <p:cNvCxnSpPr>
              <a:stCxn id="87" idx="3"/>
              <a:endCxn id="88" idx="3"/>
            </p:cNvCxnSpPr>
            <p:nvPr/>
          </p:nvCxnSpPr>
          <p:spPr>
            <a:xfrm>
              <a:off x="4634430" y="2449335"/>
              <a:ext cx="0" cy="2637306"/>
            </a:xfrm>
            <a:prstGeom prst="line">
              <a:avLst/>
            </a:prstGeom>
            <a:ln w="19050" cap="sq">
              <a:solidFill>
                <a:schemeClr val="tx1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Rectangle 89"/>
            <p:cNvSpPr/>
            <p:nvPr/>
          </p:nvSpPr>
          <p:spPr>
            <a:xfrm>
              <a:off x="4590661" y="2507325"/>
              <a:ext cx="87537" cy="3048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1" name="Straight Arrow Connector 90"/>
            <p:cNvCxnSpPr/>
            <p:nvPr/>
          </p:nvCxnSpPr>
          <p:spPr>
            <a:xfrm>
              <a:off x="3076966" y="4267200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Rectangle 91"/>
            <p:cNvSpPr/>
            <p:nvPr/>
          </p:nvSpPr>
          <p:spPr>
            <a:xfrm>
              <a:off x="3992432" y="4052366"/>
              <a:ext cx="429086" cy="379214"/>
            </a:xfrm>
            <a:prstGeom prst="rect">
              <a:avLst/>
            </a:prstGeom>
            <a:solidFill>
              <a:srgbClr val="CAFF15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93" name="Straight Arrow Connector 92"/>
            <p:cNvCxnSpPr/>
            <p:nvPr/>
          </p:nvCxnSpPr>
          <p:spPr>
            <a:xfrm>
              <a:off x="3076966" y="4776779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Rectangle 93"/>
            <p:cNvSpPr/>
            <p:nvPr/>
          </p:nvSpPr>
          <p:spPr>
            <a:xfrm>
              <a:off x="3992432" y="4561945"/>
              <a:ext cx="429086" cy="379214"/>
            </a:xfrm>
            <a:prstGeom prst="rect">
              <a:avLst/>
            </a:prstGeom>
            <a:solidFill>
              <a:srgbClr val="CAFF15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5" name="Rectangle 94"/>
            <p:cNvSpPr/>
            <p:nvPr/>
          </p:nvSpPr>
          <p:spPr>
            <a:xfrm>
              <a:off x="3210374" y="4191000"/>
              <a:ext cx="87537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Rectangle 95"/>
            <p:cNvSpPr/>
            <p:nvPr/>
          </p:nvSpPr>
          <p:spPr>
            <a:xfrm>
              <a:off x="3236852" y="4690769"/>
              <a:ext cx="87537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3997623" y="4058464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3958066" y="4556719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51048257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11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Overlay: Output Manipulation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5588" y="2320194"/>
            <a:ext cx="1371600" cy="1371600"/>
          </a:xfrm>
          <a:prstGeom prst="rect">
            <a:avLst/>
          </a:prstGeom>
        </p:spPr>
      </p:pic>
      <p:grpSp>
        <p:nvGrpSpPr>
          <p:cNvPr id="70" name="Group 69"/>
          <p:cNvGrpSpPr/>
          <p:nvPr/>
        </p:nvGrpSpPr>
        <p:grpSpPr>
          <a:xfrm>
            <a:off x="4036219" y="1357083"/>
            <a:ext cx="3539206" cy="3824517"/>
            <a:chOff x="1259013" y="1971661"/>
            <a:chExt cx="3539206" cy="3824517"/>
          </a:xfrm>
        </p:grpSpPr>
        <p:sp>
          <p:nvSpPr>
            <p:cNvPr id="71" name="Rounded Rectangle 70"/>
            <p:cNvSpPr/>
            <p:nvPr/>
          </p:nvSpPr>
          <p:spPr>
            <a:xfrm>
              <a:off x="1259013" y="2168682"/>
              <a:ext cx="3539206" cy="3627496"/>
            </a:xfrm>
            <a:prstGeom prst="roundRect">
              <a:avLst>
                <a:gd name="adj" fmla="val 4686"/>
              </a:avLst>
            </a:prstGeom>
            <a:solidFill>
              <a:sysClr val="window" lastClr="FFFFFF"/>
            </a:solidFill>
            <a:ln w="190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2" name="Rectangle 71"/>
            <p:cNvSpPr/>
            <p:nvPr/>
          </p:nvSpPr>
          <p:spPr>
            <a:xfrm>
              <a:off x="1748015" y="5232425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Program</a:t>
              </a:r>
            </a:p>
          </p:txBody>
        </p:sp>
        <p:sp>
          <p:nvSpPr>
            <p:cNvPr id="73" name="Rectangle 72"/>
            <p:cNvSpPr/>
            <p:nvPr/>
          </p:nvSpPr>
          <p:spPr>
            <a:xfrm>
              <a:off x="3184348" y="5219536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Cancel</a:t>
              </a:r>
            </a:p>
          </p:txBody>
        </p:sp>
        <p:sp>
          <p:nvSpPr>
            <p:cNvPr id="74" name="Rectangle 73"/>
            <p:cNvSpPr/>
            <p:nvPr/>
          </p:nvSpPr>
          <p:spPr>
            <a:xfrm>
              <a:off x="3053747" y="2384240"/>
              <a:ext cx="1367772" cy="379214"/>
            </a:xfrm>
            <a:prstGeom prst="rect">
              <a:avLst/>
            </a:prstGeom>
            <a:solidFill>
              <a:srgbClr val="CAFF15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1324992" y="2401742"/>
              <a:ext cx="1144865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Insulin (U)</a:t>
              </a:r>
            </a:p>
          </p:txBody>
        </p:sp>
        <p:sp>
          <p:nvSpPr>
            <p:cNvPr id="76" name="Rectangle 75"/>
            <p:cNvSpPr/>
            <p:nvPr/>
          </p:nvSpPr>
          <p:spPr>
            <a:xfrm>
              <a:off x="3053747" y="2935797"/>
              <a:ext cx="1367772" cy="379214"/>
            </a:xfrm>
            <a:prstGeom prst="rect">
              <a:avLst/>
            </a:prstGeom>
            <a:solidFill>
              <a:srgbClr val="CAFF15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1324992" y="2953299"/>
              <a:ext cx="1148071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Heart rate</a:t>
              </a:r>
            </a:p>
          </p:txBody>
        </p:sp>
        <p:sp>
          <p:nvSpPr>
            <p:cNvPr id="78" name="Rectangle 77"/>
            <p:cNvSpPr/>
            <p:nvPr/>
          </p:nvSpPr>
          <p:spPr>
            <a:xfrm>
              <a:off x="1339533" y="2125436"/>
              <a:ext cx="1483228" cy="169149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1302880" y="1971661"/>
              <a:ext cx="15840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Remote device</a:t>
              </a: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1302880" y="4054494"/>
              <a:ext cx="1814920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Low limit (mg/cc)</a:t>
              </a: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1300157" y="4604520"/>
              <a:ext cx="1858201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High limit (mg/cc)</a:t>
              </a:r>
            </a:p>
          </p:txBody>
        </p:sp>
        <p:sp>
          <p:nvSpPr>
            <p:cNvPr id="82" name="Rectangle 81"/>
            <p:cNvSpPr/>
            <p:nvPr/>
          </p:nvSpPr>
          <p:spPr>
            <a:xfrm>
              <a:off x="3053747" y="3469882"/>
              <a:ext cx="1367771" cy="379214"/>
            </a:xfrm>
            <a:prstGeom prst="rect">
              <a:avLst/>
            </a:prstGeom>
            <a:solidFill>
              <a:srgbClr val="CAFF15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1311739" y="3487384"/>
              <a:ext cx="17652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Basal rate (U/</a:t>
              </a:r>
              <a:r>
                <a: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Hr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3397482" y="2377457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3397482" y="2929738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3397482" y="3469882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87" name="Isosceles Triangle 86"/>
            <p:cNvSpPr/>
            <p:nvPr/>
          </p:nvSpPr>
          <p:spPr>
            <a:xfrm>
              <a:off x="4544675" y="2294585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Isosceles Triangle 87"/>
            <p:cNvSpPr/>
            <p:nvPr/>
          </p:nvSpPr>
          <p:spPr>
            <a:xfrm flipV="1">
              <a:off x="4544675" y="5086641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9" name="Straight Connector 88"/>
            <p:cNvCxnSpPr>
              <a:stCxn id="87" idx="3"/>
              <a:endCxn id="88" idx="3"/>
            </p:cNvCxnSpPr>
            <p:nvPr/>
          </p:nvCxnSpPr>
          <p:spPr>
            <a:xfrm>
              <a:off x="4634430" y="2449335"/>
              <a:ext cx="0" cy="2637306"/>
            </a:xfrm>
            <a:prstGeom prst="line">
              <a:avLst/>
            </a:prstGeom>
            <a:ln w="19050" cap="sq">
              <a:solidFill>
                <a:schemeClr val="tx1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Rectangle 89"/>
            <p:cNvSpPr/>
            <p:nvPr/>
          </p:nvSpPr>
          <p:spPr>
            <a:xfrm>
              <a:off x="4590661" y="2507325"/>
              <a:ext cx="87537" cy="3048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1" name="Straight Arrow Connector 90"/>
            <p:cNvCxnSpPr/>
            <p:nvPr/>
          </p:nvCxnSpPr>
          <p:spPr>
            <a:xfrm>
              <a:off x="3076966" y="4267200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Rectangle 91"/>
            <p:cNvSpPr/>
            <p:nvPr/>
          </p:nvSpPr>
          <p:spPr>
            <a:xfrm>
              <a:off x="3992432" y="4052366"/>
              <a:ext cx="429086" cy="379214"/>
            </a:xfrm>
            <a:prstGeom prst="rect">
              <a:avLst/>
            </a:prstGeom>
            <a:solidFill>
              <a:srgbClr val="CAFF15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93" name="Straight Arrow Connector 92"/>
            <p:cNvCxnSpPr/>
            <p:nvPr/>
          </p:nvCxnSpPr>
          <p:spPr>
            <a:xfrm>
              <a:off x="3076966" y="4776779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Rectangle 93"/>
            <p:cNvSpPr/>
            <p:nvPr/>
          </p:nvSpPr>
          <p:spPr>
            <a:xfrm>
              <a:off x="3992432" y="4561945"/>
              <a:ext cx="429086" cy="379214"/>
            </a:xfrm>
            <a:prstGeom prst="rect">
              <a:avLst/>
            </a:prstGeom>
            <a:solidFill>
              <a:srgbClr val="CAFF15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5" name="Rectangle 94"/>
            <p:cNvSpPr/>
            <p:nvPr/>
          </p:nvSpPr>
          <p:spPr>
            <a:xfrm>
              <a:off x="3210374" y="4191000"/>
              <a:ext cx="87537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Rectangle 95"/>
            <p:cNvSpPr/>
            <p:nvPr/>
          </p:nvSpPr>
          <p:spPr>
            <a:xfrm>
              <a:off x="3236852" y="4690769"/>
              <a:ext cx="87537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3997623" y="4058464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3958066" y="4556719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41945650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12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Overlay: Output Manipulation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4013" y="2353238"/>
            <a:ext cx="1565912" cy="1565912"/>
          </a:xfrm>
          <a:prstGeom prst="rect">
            <a:avLst/>
          </a:prstGeom>
        </p:spPr>
      </p:pic>
      <p:grpSp>
        <p:nvGrpSpPr>
          <p:cNvPr id="25" name="Group 24"/>
          <p:cNvGrpSpPr/>
          <p:nvPr/>
        </p:nvGrpSpPr>
        <p:grpSpPr>
          <a:xfrm>
            <a:off x="4077842" y="1371600"/>
            <a:ext cx="3539206" cy="3824517"/>
            <a:chOff x="1259013" y="1971661"/>
            <a:chExt cx="3539206" cy="3824517"/>
          </a:xfrm>
        </p:grpSpPr>
        <p:sp>
          <p:nvSpPr>
            <p:cNvPr id="26" name="Rounded Rectangle 25"/>
            <p:cNvSpPr/>
            <p:nvPr/>
          </p:nvSpPr>
          <p:spPr>
            <a:xfrm>
              <a:off x="1259013" y="2168682"/>
              <a:ext cx="3539206" cy="3627496"/>
            </a:xfrm>
            <a:prstGeom prst="roundRect">
              <a:avLst>
                <a:gd name="adj" fmla="val 4686"/>
              </a:avLst>
            </a:prstGeom>
            <a:solidFill>
              <a:sysClr val="window" lastClr="FFFFFF"/>
            </a:solidFill>
            <a:ln w="190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48015" y="5232425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Program</a:t>
              </a: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3184348" y="5219536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Cancel</a:t>
              </a: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3053747" y="2384240"/>
              <a:ext cx="1367772" cy="379214"/>
            </a:xfrm>
            <a:prstGeom prst="rect">
              <a:avLst/>
            </a:prstGeom>
            <a:solidFill>
              <a:srgbClr val="CAFF15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324992" y="2401742"/>
              <a:ext cx="1144865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Insulin (U)</a:t>
              </a: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3053747" y="2935797"/>
              <a:ext cx="1367772" cy="379214"/>
            </a:xfrm>
            <a:prstGeom prst="rect">
              <a:avLst/>
            </a:prstGeom>
            <a:solidFill>
              <a:srgbClr val="CAFF15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324992" y="2953299"/>
              <a:ext cx="1148071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Heart rate</a:t>
              </a: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1339533" y="2125436"/>
              <a:ext cx="1483228" cy="169149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302880" y="1971661"/>
              <a:ext cx="15840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Remote device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302880" y="4054494"/>
              <a:ext cx="1814920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Low limit (mg/cc)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300157" y="4604520"/>
              <a:ext cx="1858201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High limit (mg/cc)</a:t>
              </a: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3053747" y="3469882"/>
              <a:ext cx="1367771" cy="379214"/>
            </a:xfrm>
            <a:prstGeom prst="rect">
              <a:avLst/>
            </a:prstGeom>
            <a:solidFill>
              <a:srgbClr val="CAFF15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1311739" y="3487384"/>
              <a:ext cx="17652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Basal rate (U/</a:t>
              </a:r>
              <a:r>
                <a: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Hr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3397482" y="2377457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3397482" y="2929738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3397482" y="3469882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42" name="Isosceles Triangle 41"/>
            <p:cNvSpPr/>
            <p:nvPr/>
          </p:nvSpPr>
          <p:spPr>
            <a:xfrm>
              <a:off x="4544675" y="2294585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Isosceles Triangle 42"/>
            <p:cNvSpPr/>
            <p:nvPr/>
          </p:nvSpPr>
          <p:spPr>
            <a:xfrm flipV="1">
              <a:off x="4544675" y="5086641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" name="Straight Connector 43"/>
            <p:cNvCxnSpPr>
              <a:stCxn id="42" idx="3"/>
              <a:endCxn id="43" idx="3"/>
            </p:cNvCxnSpPr>
            <p:nvPr/>
          </p:nvCxnSpPr>
          <p:spPr>
            <a:xfrm>
              <a:off x="4634430" y="2449335"/>
              <a:ext cx="0" cy="2637306"/>
            </a:xfrm>
            <a:prstGeom prst="line">
              <a:avLst/>
            </a:prstGeom>
            <a:ln w="19050" cap="sq">
              <a:solidFill>
                <a:schemeClr val="tx1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Rectangle 44"/>
            <p:cNvSpPr/>
            <p:nvPr/>
          </p:nvSpPr>
          <p:spPr>
            <a:xfrm>
              <a:off x="4590661" y="2507325"/>
              <a:ext cx="87537" cy="3048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6" name="Straight Arrow Connector 45"/>
            <p:cNvCxnSpPr/>
            <p:nvPr/>
          </p:nvCxnSpPr>
          <p:spPr>
            <a:xfrm>
              <a:off x="3076966" y="4267200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Rectangle 46"/>
            <p:cNvSpPr/>
            <p:nvPr/>
          </p:nvSpPr>
          <p:spPr>
            <a:xfrm>
              <a:off x="3992431" y="4052366"/>
              <a:ext cx="552243" cy="379214"/>
            </a:xfrm>
            <a:prstGeom prst="rect">
              <a:avLst/>
            </a:prstGeom>
            <a:solidFill>
              <a:srgbClr val="CAFF15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48" name="Straight Arrow Connector 47"/>
            <p:cNvCxnSpPr/>
            <p:nvPr/>
          </p:nvCxnSpPr>
          <p:spPr>
            <a:xfrm>
              <a:off x="3076966" y="4776779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Rectangle 48"/>
            <p:cNvSpPr/>
            <p:nvPr/>
          </p:nvSpPr>
          <p:spPr>
            <a:xfrm>
              <a:off x="3992431" y="4561945"/>
              <a:ext cx="552243" cy="379214"/>
            </a:xfrm>
            <a:prstGeom prst="rect">
              <a:avLst/>
            </a:prstGeom>
            <a:solidFill>
              <a:srgbClr val="CAFF15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3263453" y="4191000"/>
              <a:ext cx="87537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3568253" y="4690769"/>
              <a:ext cx="87537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3997623" y="4058464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3958066" y="4556719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54" name="TextBox 53"/>
          <p:cNvSpPr txBox="1"/>
          <p:nvPr/>
        </p:nvSpPr>
        <p:spPr>
          <a:xfrm>
            <a:off x="6299094" y="2351677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75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6235022" y="1779686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>
                <a:solidFill>
                  <a:prstClr val="black"/>
                </a:solidFill>
                <a:latin typeface="Calibri" panose="020F0502020204030204"/>
              </a:rPr>
              <a:t>177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6160862" y="2884644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>
                <a:solidFill>
                  <a:prstClr val="black"/>
                </a:solidFill>
                <a:latin typeface="Calibri" panose="020F0502020204030204"/>
              </a:rPr>
              <a:t>0.025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6776347" y="3482473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>
                <a:solidFill>
                  <a:prstClr val="black"/>
                </a:solidFill>
                <a:latin typeface="Calibri" panose="020F0502020204030204"/>
              </a:rPr>
              <a:t>6000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6744581" y="3981035"/>
            <a:ext cx="7056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kern="0" dirty="0">
                <a:solidFill>
                  <a:prstClr val="black"/>
                </a:solidFill>
                <a:latin typeface="Calibri" panose="020F0502020204030204"/>
              </a:rPr>
              <a:t>10500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224540210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13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Overlay: Output Manipulation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4013" y="2353238"/>
            <a:ext cx="1565912" cy="1565912"/>
          </a:xfrm>
          <a:prstGeom prst="rect">
            <a:avLst/>
          </a:prstGeom>
        </p:spPr>
      </p:pic>
      <p:grpSp>
        <p:nvGrpSpPr>
          <p:cNvPr id="25" name="Group 24"/>
          <p:cNvGrpSpPr/>
          <p:nvPr/>
        </p:nvGrpSpPr>
        <p:grpSpPr>
          <a:xfrm>
            <a:off x="4077842" y="1371600"/>
            <a:ext cx="3539206" cy="3824517"/>
            <a:chOff x="1259013" y="1971661"/>
            <a:chExt cx="3539206" cy="3824517"/>
          </a:xfrm>
        </p:grpSpPr>
        <p:sp>
          <p:nvSpPr>
            <p:cNvPr id="26" name="Rounded Rectangle 25"/>
            <p:cNvSpPr/>
            <p:nvPr/>
          </p:nvSpPr>
          <p:spPr>
            <a:xfrm>
              <a:off x="1259013" y="2168682"/>
              <a:ext cx="3539206" cy="3627496"/>
            </a:xfrm>
            <a:prstGeom prst="roundRect">
              <a:avLst>
                <a:gd name="adj" fmla="val 4686"/>
              </a:avLst>
            </a:prstGeom>
            <a:solidFill>
              <a:sysClr val="window" lastClr="FFFFFF"/>
            </a:solidFill>
            <a:ln w="190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48015" y="5232425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Program</a:t>
              </a: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3184348" y="5219536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Cancel</a:t>
              </a: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3053747" y="2384240"/>
              <a:ext cx="1367772" cy="379214"/>
            </a:xfrm>
            <a:prstGeom prst="rect">
              <a:avLst/>
            </a:prstGeom>
            <a:solidFill>
              <a:srgbClr val="CAFF15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324992" y="2401742"/>
              <a:ext cx="1144865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Insulin (U)</a:t>
              </a: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3053747" y="2935797"/>
              <a:ext cx="1367772" cy="379214"/>
            </a:xfrm>
            <a:prstGeom prst="rect">
              <a:avLst/>
            </a:prstGeom>
            <a:solidFill>
              <a:srgbClr val="CAFF15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324992" y="2953299"/>
              <a:ext cx="1148071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Heart rate</a:t>
              </a: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1339533" y="2125436"/>
              <a:ext cx="1483228" cy="169149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302880" y="1971661"/>
              <a:ext cx="15840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Remote device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302880" y="4054494"/>
              <a:ext cx="1814920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Low limit (mg/cc)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300157" y="4604520"/>
              <a:ext cx="1858201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High limit (mg/cc)</a:t>
              </a: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3053747" y="3469882"/>
              <a:ext cx="1367771" cy="379214"/>
            </a:xfrm>
            <a:prstGeom prst="rect">
              <a:avLst/>
            </a:prstGeom>
            <a:solidFill>
              <a:srgbClr val="CAFF15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1311739" y="3487384"/>
              <a:ext cx="17652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Basal rate (U/</a:t>
              </a:r>
              <a:r>
                <a: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Hr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3397482" y="2377457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3397482" y="2929738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3397482" y="3469882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42" name="Isosceles Triangle 41"/>
            <p:cNvSpPr/>
            <p:nvPr/>
          </p:nvSpPr>
          <p:spPr>
            <a:xfrm>
              <a:off x="4544675" y="2294585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Isosceles Triangle 42"/>
            <p:cNvSpPr/>
            <p:nvPr/>
          </p:nvSpPr>
          <p:spPr>
            <a:xfrm flipV="1">
              <a:off x="4544675" y="5086641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" name="Straight Connector 43"/>
            <p:cNvCxnSpPr>
              <a:stCxn id="42" idx="3"/>
              <a:endCxn id="43" idx="3"/>
            </p:cNvCxnSpPr>
            <p:nvPr/>
          </p:nvCxnSpPr>
          <p:spPr>
            <a:xfrm>
              <a:off x="4634430" y="2449335"/>
              <a:ext cx="0" cy="2637306"/>
            </a:xfrm>
            <a:prstGeom prst="line">
              <a:avLst/>
            </a:prstGeom>
            <a:ln w="19050" cap="sq">
              <a:solidFill>
                <a:schemeClr val="tx1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Rectangle 44"/>
            <p:cNvSpPr/>
            <p:nvPr/>
          </p:nvSpPr>
          <p:spPr>
            <a:xfrm>
              <a:off x="4590661" y="2507325"/>
              <a:ext cx="87537" cy="3048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6" name="Straight Arrow Connector 45"/>
            <p:cNvCxnSpPr/>
            <p:nvPr/>
          </p:nvCxnSpPr>
          <p:spPr>
            <a:xfrm>
              <a:off x="3076966" y="4267200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Rectangle 46"/>
            <p:cNvSpPr/>
            <p:nvPr/>
          </p:nvSpPr>
          <p:spPr>
            <a:xfrm>
              <a:off x="3992431" y="4052366"/>
              <a:ext cx="552243" cy="379214"/>
            </a:xfrm>
            <a:prstGeom prst="rect">
              <a:avLst/>
            </a:prstGeom>
            <a:solidFill>
              <a:srgbClr val="CAFF15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48" name="Straight Arrow Connector 47"/>
            <p:cNvCxnSpPr/>
            <p:nvPr/>
          </p:nvCxnSpPr>
          <p:spPr>
            <a:xfrm>
              <a:off x="3076966" y="4776779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Rectangle 48"/>
            <p:cNvSpPr/>
            <p:nvPr/>
          </p:nvSpPr>
          <p:spPr>
            <a:xfrm>
              <a:off x="3992431" y="4561945"/>
              <a:ext cx="552243" cy="379214"/>
            </a:xfrm>
            <a:prstGeom prst="rect">
              <a:avLst/>
            </a:prstGeom>
            <a:solidFill>
              <a:srgbClr val="CAFF15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3263453" y="4191000"/>
              <a:ext cx="87537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3568253" y="4690769"/>
              <a:ext cx="87537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3997623" y="4058464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3958066" y="4556719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54" name="TextBox 53"/>
          <p:cNvSpPr txBox="1"/>
          <p:nvPr/>
        </p:nvSpPr>
        <p:spPr>
          <a:xfrm>
            <a:off x="6299094" y="2351677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75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6235022" y="1779686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>
                <a:solidFill>
                  <a:prstClr val="black"/>
                </a:solidFill>
                <a:latin typeface="Calibri" panose="020F0502020204030204"/>
              </a:rPr>
              <a:t>177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6160862" y="2884644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>
                <a:solidFill>
                  <a:prstClr val="black"/>
                </a:solidFill>
                <a:latin typeface="Calibri" panose="020F0502020204030204"/>
              </a:rPr>
              <a:t>0.025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6776347" y="3482473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>
                <a:solidFill>
                  <a:prstClr val="black"/>
                </a:solidFill>
                <a:latin typeface="Calibri" panose="020F0502020204030204"/>
              </a:rPr>
              <a:t>6000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6744581" y="3981035"/>
            <a:ext cx="7056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kern="0" dirty="0">
                <a:solidFill>
                  <a:prstClr val="black"/>
                </a:solidFill>
                <a:latin typeface="Calibri" panose="020F0502020204030204"/>
              </a:rPr>
              <a:t>10500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7A16C2DA-4EFF-7D4C-9E11-1485829EC1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0726" y="2100248"/>
            <a:ext cx="2220791" cy="2220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495595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23850" y="2895600"/>
            <a:ext cx="11537950" cy="12954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If the </a:t>
            </a:r>
            <a:r>
              <a:rPr lang="en-US" i="1" dirty="0">
                <a:solidFill>
                  <a:srgbClr val="FF0000"/>
                </a:solidFill>
              </a:rPr>
              <a:t>protected output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is provided </a:t>
            </a:r>
            <a:r>
              <a:rPr lang="en-US" i="1" dirty="0">
                <a:solidFill>
                  <a:srgbClr val="FF0000"/>
                </a:solidFill>
              </a:rPr>
              <a:t>out-of-context</a:t>
            </a:r>
            <a:r>
              <a:rPr lang="en-US" dirty="0"/>
              <a:t>, </a:t>
            </a:r>
          </a:p>
          <a:p>
            <a:pPr marL="0" indent="0" algn="ctr">
              <a:buNone/>
            </a:pPr>
            <a:r>
              <a:rPr lang="en-US" dirty="0"/>
              <a:t>users are more likely not to verify it. </a:t>
            </a:r>
          </a:p>
          <a:p>
            <a:pPr marL="0" indent="0" algn="ctr">
              <a:buNone/>
            </a:pPr>
            <a:r>
              <a:rPr lang="en-US" dirty="0"/>
              <a:t>Therefore input integrity can be violated.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CE048-6477-42CE-AE69-E7700B000468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14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Observation 2</a:t>
            </a:r>
          </a:p>
        </p:txBody>
      </p:sp>
    </p:spTree>
    <p:extLst>
      <p:ext uri="{BB962C8B-B14F-4D97-AF65-F5344CB8AC3E}">
        <p14:creationId xmlns:p14="http://schemas.microsoft.com/office/powerpoint/2010/main" val="2808108658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31849-15BF-44A2-AC57-6FC87EA1F9FF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15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Overlay: Early Form Submission Attack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732554" y="2580932"/>
            <a:ext cx="2101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Textbox in focus</a:t>
            </a:r>
          </a:p>
        </p:txBody>
      </p:sp>
      <p:grpSp>
        <p:nvGrpSpPr>
          <p:cNvPr id="88" name="Group 87"/>
          <p:cNvGrpSpPr/>
          <p:nvPr/>
        </p:nvGrpSpPr>
        <p:grpSpPr>
          <a:xfrm>
            <a:off x="3565285" y="1599294"/>
            <a:ext cx="3539206" cy="3824517"/>
            <a:chOff x="1259013" y="1971661"/>
            <a:chExt cx="3539206" cy="3824517"/>
          </a:xfrm>
        </p:grpSpPr>
        <p:sp>
          <p:nvSpPr>
            <p:cNvPr id="89" name="Rounded Rectangle 88"/>
            <p:cNvSpPr/>
            <p:nvPr/>
          </p:nvSpPr>
          <p:spPr>
            <a:xfrm>
              <a:off x="1259013" y="2168682"/>
              <a:ext cx="3539206" cy="3627496"/>
            </a:xfrm>
            <a:prstGeom prst="roundRect">
              <a:avLst>
                <a:gd name="adj" fmla="val 4686"/>
              </a:avLst>
            </a:prstGeom>
            <a:solidFill>
              <a:sysClr val="window" lastClr="FFFFFF"/>
            </a:solidFill>
            <a:ln w="190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0" name="Rectangle 89"/>
            <p:cNvSpPr/>
            <p:nvPr/>
          </p:nvSpPr>
          <p:spPr>
            <a:xfrm>
              <a:off x="1748015" y="5232425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Program</a:t>
              </a:r>
            </a:p>
          </p:txBody>
        </p:sp>
        <p:sp>
          <p:nvSpPr>
            <p:cNvPr id="91" name="Rectangle 90"/>
            <p:cNvSpPr/>
            <p:nvPr/>
          </p:nvSpPr>
          <p:spPr>
            <a:xfrm>
              <a:off x="3184348" y="5219536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Cancel</a:t>
              </a:r>
            </a:p>
          </p:txBody>
        </p:sp>
        <p:sp>
          <p:nvSpPr>
            <p:cNvPr id="92" name="Rectangle 91"/>
            <p:cNvSpPr/>
            <p:nvPr/>
          </p:nvSpPr>
          <p:spPr>
            <a:xfrm>
              <a:off x="3053747" y="2384240"/>
              <a:ext cx="1367772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1324992" y="2401742"/>
              <a:ext cx="1189749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Heart beat</a:t>
              </a:r>
            </a:p>
          </p:txBody>
        </p:sp>
        <p:sp>
          <p:nvSpPr>
            <p:cNvPr id="94" name="Rectangle 93"/>
            <p:cNvSpPr/>
            <p:nvPr/>
          </p:nvSpPr>
          <p:spPr>
            <a:xfrm>
              <a:off x="3053747" y="2935797"/>
              <a:ext cx="1367772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chemeClr val="accent2">
                  <a:lumMod val="40000"/>
                  <a:lumOff val="6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1324992" y="2953299"/>
              <a:ext cx="1144865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Insulin (U)</a:t>
              </a:r>
            </a:p>
          </p:txBody>
        </p:sp>
        <p:sp>
          <p:nvSpPr>
            <p:cNvPr id="96" name="Rectangle 95"/>
            <p:cNvSpPr/>
            <p:nvPr/>
          </p:nvSpPr>
          <p:spPr>
            <a:xfrm>
              <a:off x="1339533" y="2125436"/>
              <a:ext cx="1483228" cy="169149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1302880" y="1971661"/>
              <a:ext cx="15840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Remote device</a:t>
              </a:r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1302880" y="4054494"/>
              <a:ext cx="1838965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Low limit (mg/</a:t>
              </a:r>
              <a:r>
                <a: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dL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1300157" y="4604520"/>
              <a:ext cx="1882247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High limit (mg/</a:t>
              </a:r>
              <a:r>
                <a: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dL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100" name="Rectangle 99"/>
            <p:cNvSpPr/>
            <p:nvPr/>
          </p:nvSpPr>
          <p:spPr>
            <a:xfrm>
              <a:off x="3053747" y="3469882"/>
              <a:ext cx="1367771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1311739" y="3487384"/>
              <a:ext cx="17652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Basal rate (U/</a:t>
              </a:r>
              <a:r>
                <a: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Hr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3397482" y="2377457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75</a:t>
              </a:r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3397482" y="2929738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>
                  <a:solidFill>
                    <a:prstClr val="black"/>
                  </a:solidFill>
                  <a:latin typeface="Calibri" panose="020F0502020204030204"/>
                </a:rPr>
                <a:t>17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04" name="TextBox 103"/>
            <p:cNvSpPr txBox="1"/>
            <p:nvPr/>
          </p:nvSpPr>
          <p:spPr>
            <a:xfrm>
              <a:off x="3397482" y="3469882"/>
              <a:ext cx="7104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>
                  <a:solidFill>
                    <a:prstClr val="black"/>
                  </a:solidFill>
                  <a:latin typeface="Calibri" panose="020F0502020204030204"/>
                </a:rPr>
                <a:t>0.025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05" name="Isosceles Triangle 104"/>
            <p:cNvSpPr/>
            <p:nvPr/>
          </p:nvSpPr>
          <p:spPr>
            <a:xfrm>
              <a:off x="4544675" y="2294585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Isosceles Triangle 105"/>
            <p:cNvSpPr/>
            <p:nvPr/>
          </p:nvSpPr>
          <p:spPr>
            <a:xfrm flipV="1">
              <a:off x="4544675" y="5086641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7" name="Straight Connector 106"/>
            <p:cNvCxnSpPr>
              <a:stCxn id="105" idx="3"/>
              <a:endCxn id="106" idx="3"/>
            </p:cNvCxnSpPr>
            <p:nvPr/>
          </p:nvCxnSpPr>
          <p:spPr>
            <a:xfrm>
              <a:off x="4634430" y="2449335"/>
              <a:ext cx="0" cy="2637306"/>
            </a:xfrm>
            <a:prstGeom prst="line">
              <a:avLst/>
            </a:prstGeom>
            <a:ln w="19050" cap="sq">
              <a:solidFill>
                <a:schemeClr val="tx1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Rectangle 107"/>
            <p:cNvSpPr/>
            <p:nvPr/>
          </p:nvSpPr>
          <p:spPr>
            <a:xfrm>
              <a:off x="4590661" y="2507325"/>
              <a:ext cx="87537" cy="3048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9" name="Straight Arrow Connector 108"/>
            <p:cNvCxnSpPr/>
            <p:nvPr/>
          </p:nvCxnSpPr>
          <p:spPr>
            <a:xfrm>
              <a:off x="3076966" y="4267200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0" name="Rectangle 109"/>
            <p:cNvSpPr/>
            <p:nvPr/>
          </p:nvSpPr>
          <p:spPr>
            <a:xfrm>
              <a:off x="3992432" y="4052366"/>
              <a:ext cx="429086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11" name="Straight Arrow Connector 110"/>
            <p:cNvCxnSpPr/>
            <p:nvPr/>
          </p:nvCxnSpPr>
          <p:spPr>
            <a:xfrm>
              <a:off x="3076966" y="4776779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" name="Rectangle 111"/>
            <p:cNvSpPr/>
            <p:nvPr/>
          </p:nvSpPr>
          <p:spPr>
            <a:xfrm>
              <a:off x="3992432" y="4561945"/>
              <a:ext cx="429086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3" name="Rectangle 112"/>
            <p:cNvSpPr/>
            <p:nvPr/>
          </p:nvSpPr>
          <p:spPr>
            <a:xfrm>
              <a:off x="3210374" y="4191000"/>
              <a:ext cx="87537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Rectangle 113"/>
            <p:cNvSpPr/>
            <p:nvPr/>
          </p:nvSpPr>
          <p:spPr>
            <a:xfrm>
              <a:off x="3505086" y="4690769"/>
              <a:ext cx="87537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TextBox 114"/>
            <p:cNvSpPr txBox="1"/>
            <p:nvPr/>
          </p:nvSpPr>
          <p:spPr>
            <a:xfrm>
              <a:off x="3997623" y="4058464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>
                  <a:solidFill>
                    <a:prstClr val="black"/>
                  </a:solidFill>
                  <a:latin typeface="Calibri" panose="020F0502020204030204"/>
                </a:rPr>
                <a:t>60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3958066" y="4556719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>
                  <a:solidFill>
                    <a:prstClr val="black"/>
                  </a:solidFill>
                  <a:latin typeface="Calibri" panose="020F0502020204030204"/>
                </a:rPr>
                <a:t>105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592563" y="4904328"/>
            <a:ext cx="2021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OS triggers click</a:t>
            </a:r>
          </a:p>
        </p:txBody>
      </p:sp>
      <p:sp>
        <p:nvSpPr>
          <p:cNvPr id="2" name="Rounded Rectangle 1"/>
          <p:cNvSpPr/>
          <p:nvPr/>
        </p:nvSpPr>
        <p:spPr>
          <a:xfrm>
            <a:off x="3939725" y="4763054"/>
            <a:ext cx="1236270" cy="573908"/>
          </a:xfrm>
          <a:prstGeom prst="roundRect">
            <a:avLst>
              <a:gd name="adj" fmla="val 32837"/>
            </a:avLst>
          </a:prstGeom>
          <a:noFill/>
          <a:ln>
            <a:solidFill>
              <a:srgbClr val="F4433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65977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23850" y="3276600"/>
            <a:ext cx="11537950" cy="795336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If </a:t>
            </a:r>
            <a:r>
              <a:rPr lang="en-US" i="1" dirty="0">
                <a:solidFill>
                  <a:srgbClr val="FF0000"/>
                </a:solidFill>
              </a:rPr>
              <a:t>not all the modalities of inputs </a:t>
            </a:r>
            <a:r>
              <a:rPr lang="en-US" dirty="0"/>
              <a:t>are secured simultaneously, none of them can be fully secured.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D036F-B12F-43A1-8FB7-539B46DCF2AB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16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Observation 3</a:t>
            </a:r>
          </a:p>
        </p:txBody>
      </p:sp>
    </p:spTree>
    <p:extLst>
      <p:ext uri="{BB962C8B-B14F-4D97-AF65-F5344CB8AC3E}">
        <p14:creationId xmlns:p14="http://schemas.microsoft.com/office/powerpoint/2010/main" val="2342825119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17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Requirements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3655817" y="2807638"/>
            <a:ext cx="1524000" cy="1524000"/>
            <a:chOff x="3655817" y="2807638"/>
            <a:chExt cx="1524000" cy="1524000"/>
          </a:xfrm>
        </p:grpSpPr>
        <p:sp>
          <p:nvSpPr>
            <p:cNvPr id="10" name="Oval 9"/>
            <p:cNvSpPr/>
            <p:nvPr/>
          </p:nvSpPr>
          <p:spPr>
            <a:xfrm>
              <a:off x="3655817" y="2807638"/>
              <a:ext cx="1524000" cy="1524000"/>
            </a:xfrm>
            <a:prstGeom prst="ellipse">
              <a:avLst/>
            </a:prstGeom>
            <a:solidFill>
              <a:srgbClr val="BAC5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3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232" b="8798"/>
            <a:stretch/>
          </p:blipFill>
          <p:spPr>
            <a:xfrm>
              <a:off x="4569788" y="3162173"/>
              <a:ext cx="535093" cy="438616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13169" y="3649292"/>
              <a:ext cx="609295" cy="609295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60022" y="3118096"/>
              <a:ext cx="482693" cy="482693"/>
            </a:xfrm>
            <a:prstGeom prst="rect">
              <a:avLst/>
            </a:prstGeom>
          </p:spPr>
        </p:pic>
      </p:grpSp>
      <p:grpSp>
        <p:nvGrpSpPr>
          <p:cNvPr id="16" name="Group 15"/>
          <p:cNvGrpSpPr/>
          <p:nvPr/>
        </p:nvGrpSpPr>
        <p:grpSpPr>
          <a:xfrm>
            <a:off x="6704915" y="2807638"/>
            <a:ext cx="1524000" cy="1524000"/>
            <a:chOff x="6704915" y="2807638"/>
            <a:chExt cx="1524000" cy="1524000"/>
          </a:xfrm>
        </p:grpSpPr>
        <p:sp>
          <p:nvSpPr>
            <p:cNvPr id="18" name="Oval 17"/>
            <p:cNvSpPr/>
            <p:nvPr/>
          </p:nvSpPr>
          <p:spPr>
            <a:xfrm>
              <a:off x="6704915" y="2807638"/>
              <a:ext cx="1524000" cy="1524000"/>
            </a:xfrm>
            <a:prstGeom prst="ellipse">
              <a:avLst/>
            </a:prstGeom>
            <a:solidFill>
              <a:srgbClr val="B4EE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85915" y="3162173"/>
              <a:ext cx="914095" cy="914095"/>
            </a:xfrm>
            <a:prstGeom prst="rect">
              <a:avLst/>
            </a:prstGeom>
          </p:spPr>
        </p:pic>
      </p:grpSp>
      <p:grpSp>
        <p:nvGrpSpPr>
          <p:cNvPr id="22" name="Group 21"/>
          <p:cNvGrpSpPr/>
          <p:nvPr/>
        </p:nvGrpSpPr>
        <p:grpSpPr>
          <a:xfrm>
            <a:off x="9751219" y="2807638"/>
            <a:ext cx="1524000" cy="1524000"/>
            <a:chOff x="9751219" y="2807638"/>
            <a:chExt cx="1524000" cy="1524000"/>
          </a:xfrm>
        </p:grpSpPr>
        <p:sp>
          <p:nvSpPr>
            <p:cNvPr id="20" name="Oval 19"/>
            <p:cNvSpPr/>
            <p:nvPr/>
          </p:nvSpPr>
          <p:spPr>
            <a:xfrm>
              <a:off x="9751219" y="2807638"/>
              <a:ext cx="1524000" cy="1524000"/>
            </a:xfrm>
            <a:prstGeom prst="ellipse">
              <a:avLst/>
            </a:prstGeom>
            <a:solidFill>
              <a:srgbClr val="E6D2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12571" y="3298401"/>
              <a:ext cx="493037" cy="493037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10602832" y="3224510"/>
              <a:ext cx="627358" cy="627358"/>
            </a:xfrm>
            <a:prstGeom prst="rect">
              <a:avLst/>
            </a:prstGeom>
          </p:spPr>
        </p:pic>
      </p:grpSp>
      <p:grpSp>
        <p:nvGrpSpPr>
          <p:cNvPr id="25" name="Group 24"/>
          <p:cNvGrpSpPr/>
          <p:nvPr/>
        </p:nvGrpSpPr>
        <p:grpSpPr>
          <a:xfrm>
            <a:off x="606719" y="2819400"/>
            <a:ext cx="1524000" cy="1524000"/>
            <a:chOff x="606719" y="2819400"/>
            <a:chExt cx="1524000" cy="1524000"/>
          </a:xfrm>
        </p:grpSpPr>
        <p:sp>
          <p:nvSpPr>
            <p:cNvPr id="9" name="Oval 8"/>
            <p:cNvSpPr/>
            <p:nvPr/>
          </p:nvSpPr>
          <p:spPr>
            <a:xfrm>
              <a:off x="606719" y="2819400"/>
              <a:ext cx="1524000" cy="1524000"/>
            </a:xfrm>
            <a:prstGeom prst="ellipse">
              <a:avLst/>
            </a:prstGeom>
            <a:solidFill>
              <a:srgbClr val="EAD6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3122" y="3581400"/>
              <a:ext cx="470958" cy="470958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5819" y="3156064"/>
              <a:ext cx="467585" cy="467585"/>
            </a:xfrm>
            <a:prstGeom prst="rect">
              <a:avLst/>
            </a:prstGeom>
          </p:spPr>
        </p:pic>
      </p:grpSp>
      <p:sp>
        <p:nvSpPr>
          <p:cNvPr id="2" name="Rectangle 1"/>
          <p:cNvSpPr/>
          <p:nvPr/>
        </p:nvSpPr>
        <p:spPr>
          <a:xfrm>
            <a:off x="2902297" y="5546562"/>
            <a:ext cx="65726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Inter-dependency between Input and output</a:t>
            </a:r>
          </a:p>
        </p:txBody>
      </p:sp>
      <p:sp>
        <p:nvSpPr>
          <p:cNvPr id="8" name="Oval 7"/>
          <p:cNvSpPr/>
          <p:nvPr/>
        </p:nvSpPr>
        <p:spPr>
          <a:xfrm>
            <a:off x="3314015" y="2471389"/>
            <a:ext cx="2133600" cy="2133600"/>
          </a:xfrm>
          <a:prstGeom prst="ellipse">
            <a:avLst/>
          </a:prstGeom>
          <a:solidFill>
            <a:schemeClr val="bg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6244768" y="2471389"/>
            <a:ext cx="2133600" cy="2133600"/>
          </a:xfrm>
          <a:prstGeom prst="ellipse">
            <a:avLst/>
          </a:prstGeom>
          <a:solidFill>
            <a:schemeClr val="bg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9446419" y="2471389"/>
            <a:ext cx="2133600" cy="2133600"/>
          </a:xfrm>
          <a:prstGeom prst="ellipse">
            <a:avLst/>
          </a:prstGeom>
          <a:solidFill>
            <a:schemeClr val="bg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Content Placeholder 1"/>
          <p:cNvSpPr>
            <a:spLocks noGrp="1"/>
          </p:cNvSpPr>
          <p:nvPr>
            <p:ph idx="1"/>
          </p:nvPr>
        </p:nvSpPr>
        <p:spPr>
          <a:xfrm>
            <a:off x="300511" y="1592714"/>
            <a:ext cx="11537950" cy="838200"/>
          </a:xfrm>
        </p:spPr>
        <p:txBody>
          <a:bodyPr/>
          <a:lstStyle/>
          <a:p>
            <a:pPr marL="0" indent="0" algn="ctr">
              <a:buNone/>
            </a:pPr>
            <a:r>
              <a:rPr lang="en-US" sz="1600" dirty="0"/>
              <a:t>The lack of output integrity – </a:t>
            </a:r>
            <a:r>
              <a:rPr lang="en-US" sz="1600" i="1" dirty="0">
                <a:solidFill>
                  <a:srgbClr val="FF0000"/>
                </a:solidFill>
              </a:rPr>
              <a:t>the render of user inputs </a:t>
            </a:r>
            <a:r>
              <a:rPr lang="en-US" sz="1600" i="1" dirty="0"/>
              <a:t>on the screen</a:t>
            </a:r>
            <a:r>
              <a:rPr lang="en-US" sz="1600" dirty="0"/>
              <a:t> – compromises input integrity.</a:t>
            </a:r>
          </a:p>
        </p:txBody>
      </p:sp>
    </p:spTree>
    <p:extLst>
      <p:ext uri="{BB962C8B-B14F-4D97-AF65-F5344CB8AC3E}">
        <p14:creationId xmlns:p14="http://schemas.microsoft.com/office/powerpoint/2010/main" val="2768082057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18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Requirements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3655817" y="2807638"/>
            <a:ext cx="1524000" cy="1524000"/>
            <a:chOff x="3655817" y="2807638"/>
            <a:chExt cx="1524000" cy="1524000"/>
          </a:xfrm>
        </p:grpSpPr>
        <p:sp>
          <p:nvSpPr>
            <p:cNvPr id="10" name="Oval 9"/>
            <p:cNvSpPr/>
            <p:nvPr/>
          </p:nvSpPr>
          <p:spPr>
            <a:xfrm>
              <a:off x="3655817" y="2807638"/>
              <a:ext cx="1524000" cy="1524000"/>
            </a:xfrm>
            <a:prstGeom prst="ellipse">
              <a:avLst/>
            </a:prstGeom>
            <a:solidFill>
              <a:srgbClr val="BAC5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2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232" b="8798"/>
            <a:stretch/>
          </p:blipFill>
          <p:spPr>
            <a:xfrm>
              <a:off x="4569788" y="3162173"/>
              <a:ext cx="535093" cy="438616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13169" y="3649292"/>
              <a:ext cx="609295" cy="609295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60022" y="3118096"/>
              <a:ext cx="482693" cy="482693"/>
            </a:xfrm>
            <a:prstGeom prst="rect">
              <a:avLst/>
            </a:prstGeom>
          </p:spPr>
        </p:pic>
      </p:grpSp>
      <p:grpSp>
        <p:nvGrpSpPr>
          <p:cNvPr id="16" name="Group 15"/>
          <p:cNvGrpSpPr/>
          <p:nvPr/>
        </p:nvGrpSpPr>
        <p:grpSpPr>
          <a:xfrm>
            <a:off x="6704915" y="2807638"/>
            <a:ext cx="1524000" cy="1524000"/>
            <a:chOff x="6704915" y="2807638"/>
            <a:chExt cx="1524000" cy="1524000"/>
          </a:xfrm>
        </p:grpSpPr>
        <p:sp>
          <p:nvSpPr>
            <p:cNvPr id="18" name="Oval 17"/>
            <p:cNvSpPr/>
            <p:nvPr/>
          </p:nvSpPr>
          <p:spPr>
            <a:xfrm>
              <a:off x="6704915" y="2807638"/>
              <a:ext cx="1524000" cy="1524000"/>
            </a:xfrm>
            <a:prstGeom prst="ellipse">
              <a:avLst/>
            </a:prstGeom>
            <a:solidFill>
              <a:srgbClr val="B4EE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85915" y="3162173"/>
              <a:ext cx="914095" cy="914095"/>
            </a:xfrm>
            <a:prstGeom prst="rect">
              <a:avLst/>
            </a:prstGeom>
          </p:spPr>
        </p:pic>
      </p:grpSp>
      <p:grpSp>
        <p:nvGrpSpPr>
          <p:cNvPr id="22" name="Group 21"/>
          <p:cNvGrpSpPr/>
          <p:nvPr/>
        </p:nvGrpSpPr>
        <p:grpSpPr>
          <a:xfrm>
            <a:off x="9751219" y="2807638"/>
            <a:ext cx="1524000" cy="1524000"/>
            <a:chOff x="9751219" y="2807638"/>
            <a:chExt cx="1524000" cy="1524000"/>
          </a:xfrm>
        </p:grpSpPr>
        <p:sp>
          <p:nvSpPr>
            <p:cNvPr id="20" name="Oval 19"/>
            <p:cNvSpPr/>
            <p:nvPr/>
          </p:nvSpPr>
          <p:spPr>
            <a:xfrm>
              <a:off x="9751219" y="2807638"/>
              <a:ext cx="1524000" cy="1524000"/>
            </a:xfrm>
            <a:prstGeom prst="ellipse">
              <a:avLst/>
            </a:prstGeom>
            <a:solidFill>
              <a:srgbClr val="E6D2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12571" y="3298401"/>
              <a:ext cx="493037" cy="493037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10602832" y="3224510"/>
              <a:ext cx="627358" cy="627358"/>
            </a:xfrm>
            <a:prstGeom prst="rect">
              <a:avLst/>
            </a:prstGeom>
          </p:spPr>
        </p:pic>
      </p:grpSp>
      <p:grpSp>
        <p:nvGrpSpPr>
          <p:cNvPr id="25" name="Group 24"/>
          <p:cNvGrpSpPr/>
          <p:nvPr/>
        </p:nvGrpSpPr>
        <p:grpSpPr>
          <a:xfrm>
            <a:off x="606719" y="2819400"/>
            <a:ext cx="1524000" cy="1524000"/>
            <a:chOff x="606719" y="2819400"/>
            <a:chExt cx="1524000" cy="1524000"/>
          </a:xfrm>
        </p:grpSpPr>
        <p:sp>
          <p:nvSpPr>
            <p:cNvPr id="9" name="Oval 8"/>
            <p:cNvSpPr/>
            <p:nvPr/>
          </p:nvSpPr>
          <p:spPr>
            <a:xfrm>
              <a:off x="606719" y="2819400"/>
              <a:ext cx="1524000" cy="1524000"/>
            </a:xfrm>
            <a:prstGeom prst="ellipse">
              <a:avLst/>
            </a:prstGeom>
            <a:solidFill>
              <a:srgbClr val="EAD6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3122" y="3581400"/>
              <a:ext cx="470958" cy="470958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5819" y="3156064"/>
              <a:ext cx="467585" cy="467585"/>
            </a:xfrm>
            <a:prstGeom prst="rect">
              <a:avLst/>
            </a:prstGeom>
          </p:spPr>
        </p:pic>
      </p:grpSp>
      <p:sp>
        <p:nvSpPr>
          <p:cNvPr id="2" name="Rectangle 1"/>
          <p:cNvSpPr/>
          <p:nvPr/>
        </p:nvSpPr>
        <p:spPr>
          <a:xfrm>
            <a:off x="4544965" y="5546562"/>
            <a:ext cx="33938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All modalities of input</a:t>
            </a:r>
          </a:p>
        </p:txBody>
      </p:sp>
      <p:sp>
        <p:nvSpPr>
          <p:cNvPr id="8" name="Oval 7"/>
          <p:cNvSpPr/>
          <p:nvPr/>
        </p:nvSpPr>
        <p:spPr>
          <a:xfrm>
            <a:off x="427704" y="2471389"/>
            <a:ext cx="2133600" cy="2133600"/>
          </a:xfrm>
          <a:prstGeom prst="ellipse">
            <a:avLst/>
          </a:prstGeom>
          <a:solidFill>
            <a:schemeClr val="bg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6244768" y="2471389"/>
            <a:ext cx="2133600" cy="2133600"/>
          </a:xfrm>
          <a:prstGeom prst="ellipse">
            <a:avLst/>
          </a:prstGeom>
          <a:solidFill>
            <a:schemeClr val="bg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9446419" y="2471389"/>
            <a:ext cx="2133600" cy="2133600"/>
          </a:xfrm>
          <a:prstGeom prst="ellipse">
            <a:avLst/>
          </a:prstGeom>
          <a:solidFill>
            <a:schemeClr val="bg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Content Placeholder 1"/>
          <p:cNvSpPr>
            <a:spLocks noGrp="1"/>
          </p:cNvSpPr>
          <p:nvPr>
            <p:ph idx="1"/>
          </p:nvPr>
        </p:nvSpPr>
        <p:spPr>
          <a:xfrm>
            <a:off x="323850" y="1756760"/>
            <a:ext cx="11537950" cy="795336"/>
          </a:xfrm>
        </p:spPr>
        <p:txBody>
          <a:bodyPr/>
          <a:lstStyle/>
          <a:p>
            <a:pPr marL="0" indent="0" algn="ctr">
              <a:buNone/>
            </a:pPr>
            <a:r>
              <a:rPr lang="en-US" sz="1600" dirty="0"/>
              <a:t>If </a:t>
            </a:r>
            <a:r>
              <a:rPr lang="en-US" sz="1600" i="1" dirty="0">
                <a:solidFill>
                  <a:srgbClr val="FF0000"/>
                </a:solidFill>
              </a:rPr>
              <a:t>not all the modalities of inputs </a:t>
            </a:r>
            <a:r>
              <a:rPr lang="en-US" sz="1600" dirty="0"/>
              <a:t>are secured simultaneously, none of them can be fully secured.</a:t>
            </a:r>
          </a:p>
        </p:txBody>
      </p:sp>
    </p:spTree>
    <p:extLst>
      <p:ext uri="{BB962C8B-B14F-4D97-AF65-F5344CB8AC3E}">
        <p14:creationId xmlns:p14="http://schemas.microsoft.com/office/powerpoint/2010/main" val="3388430175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19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Requirements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3655817" y="2807638"/>
            <a:ext cx="1524000" cy="1524000"/>
            <a:chOff x="3655817" y="2807638"/>
            <a:chExt cx="1524000" cy="1524000"/>
          </a:xfrm>
        </p:grpSpPr>
        <p:sp>
          <p:nvSpPr>
            <p:cNvPr id="10" name="Oval 9"/>
            <p:cNvSpPr/>
            <p:nvPr/>
          </p:nvSpPr>
          <p:spPr>
            <a:xfrm>
              <a:off x="3655817" y="2807638"/>
              <a:ext cx="1524000" cy="1524000"/>
            </a:xfrm>
            <a:prstGeom prst="ellipse">
              <a:avLst/>
            </a:prstGeom>
            <a:solidFill>
              <a:srgbClr val="BAC5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2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232" b="8798"/>
            <a:stretch/>
          </p:blipFill>
          <p:spPr>
            <a:xfrm>
              <a:off x="4569788" y="3162173"/>
              <a:ext cx="535093" cy="438616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13169" y="3649292"/>
              <a:ext cx="609295" cy="609295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60022" y="3118096"/>
              <a:ext cx="482693" cy="482693"/>
            </a:xfrm>
            <a:prstGeom prst="rect">
              <a:avLst/>
            </a:prstGeom>
          </p:spPr>
        </p:pic>
      </p:grpSp>
      <p:grpSp>
        <p:nvGrpSpPr>
          <p:cNvPr id="16" name="Group 15"/>
          <p:cNvGrpSpPr/>
          <p:nvPr/>
        </p:nvGrpSpPr>
        <p:grpSpPr>
          <a:xfrm>
            <a:off x="6704915" y="2807638"/>
            <a:ext cx="1524000" cy="1524000"/>
            <a:chOff x="6704915" y="2807638"/>
            <a:chExt cx="1524000" cy="1524000"/>
          </a:xfrm>
        </p:grpSpPr>
        <p:sp>
          <p:nvSpPr>
            <p:cNvPr id="18" name="Oval 17"/>
            <p:cNvSpPr/>
            <p:nvPr/>
          </p:nvSpPr>
          <p:spPr>
            <a:xfrm>
              <a:off x="6704915" y="2807638"/>
              <a:ext cx="1524000" cy="1524000"/>
            </a:xfrm>
            <a:prstGeom prst="ellipse">
              <a:avLst/>
            </a:prstGeom>
            <a:solidFill>
              <a:srgbClr val="B4EE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85915" y="3162173"/>
              <a:ext cx="914095" cy="914095"/>
            </a:xfrm>
            <a:prstGeom prst="rect">
              <a:avLst/>
            </a:prstGeom>
          </p:spPr>
        </p:pic>
      </p:grpSp>
      <p:grpSp>
        <p:nvGrpSpPr>
          <p:cNvPr id="22" name="Group 21"/>
          <p:cNvGrpSpPr/>
          <p:nvPr/>
        </p:nvGrpSpPr>
        <p:grpSpPr>
          <a:xfrm>
            <a:off x="9751219" y="2807638"/>
            <a:ext cx="1524000" cy="1524000"/>
            <a:chOff x="9751219" y="2807638"/>
            <a:chExt cx="1524000" cy="1524000"/>
          </a:xfrm>
        </p:grpSpPr>
        <p:sp>
          <p:nvSpPr>
            <p:cNvPr id="20" name="Oval 19"/>
            <p:cNvSpPr/>
            <p:nvPr/>
          </p:nvSpPr>
          <p:spPr>
            <a:xfrm>
              <a:off x="9751219" y="2807638"/>
              <a:ext cx="1524000" cy="1524000"/>
            </a:xfrm>
            <a:prstGeom prst="ellipse">
              <a:avLst/>
            </a:prstGeom>
            <a:solidFill>
              <a:srgbClr val="E6D2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12571" y="3298401"/>
              <a:ext cx="493037" cy="493037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10602832" y="3224510"/>
              <a:ext cx="627358" cy="627358"/>
            </a:xfrm>
            <a:prstGeom prst="rect">
              <a:avLst/>
            </a:prstGeom>
          </p:spPr>
        </p:pic>
      </p:grpSp>
      <p:grpSp>
        <p:nvGrpSpPr>
          <p:cNvPr id="25" name="Group 24"/>
          <p:cNvGrpSpPr/>
          <p:nvPr/>
        </p:nvGrpSpPr>
        <p:grpSpPr>
          <a:xfrm>
            <a:off x="606719" y="2819400"/>
            <a:ext cx="1524000" cy="1524000"/>
            <a:chOff x="606719" y="2819400"/>
            <a:chExt cx="1524000" cy="1524000"/>
          </a:xfrm>
        </p:grpSpPr>
        <p:sp>
          <p:nvSpPr>
            <p:cNvPr id="9" name="Oval 8"/>
            <p:cNvSpPr/>
            <p:nvPr/>
          </p:nvSpPr>
          <p:spPr>
            <a:xfrm>
              <a:off x="606719" y="2819400"/>
              <a:ext cx="1524000" cy="1524000"/>
            </a:xfrm>
            <a:prstGeom prst="ellipse">
              <a:avLst/>
            </a:prstGeom>
            <a:solidFill>
              <a:srgbClr val="EAD6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3122" y="3581400"/>
              <a:ext cx="470958" cy="470958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5819" y="3156064"/>
              <a:ext cx="467585" cy="467585"/>
            </a:xfrm>
            <a:prstGeom prst="rect">
              <a:avLst/>
            </a:prstGeom>
          </p:spPr>
        </p:pic>
      </p:grpSp>
      <p:sp>
        <p:nvSpPr>
          <p:cNvPr id="2" name="Rectangle 1"/>
          <p:cNvSpPr/>
          <p:nvPr/>
        </p:nvSpPr>
        <p:spPr>
          <a:xfrm>
            <a:off x="4734104" y="5546562"/>
            <a:ext cx="29498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Low cognitive load</a:t>
            </a:r>
          </a:p>
        </p:txBody>
      </p:sp>
      <p:sp>
        <p:nvSpPr>
          <p:cNvPr id="8" name="Oval 7"/>
          <p:cNvSpPr/>
          <p:nvPr/>
        </p:nvSpPr>
        <p:spPr>
          <a:xfrm>
            <a:off x="195345" y="2471389"/>
            <a:ext cx="2133600" cy="2133600"/>
          </a:xfrm>
          <a:prstGeom prst="ellipse">
            <a:avLst/>
          </a:prstGeom>
          <a:solidFill>
            <a:schemeClr val="bg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3126098" y="2471389"/>
            <a:ext cx="2133600" cy="2133600"/>
          </a:xfrm>
          <a:prstGeom prst="ellipse">
            <a:avLst/>
          </a:prstGeom>
          <a:solidFill>
            <a:schemeClr val="bg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9446419" y="2471389"/>
            <a:ext cx="2133600" cy="2133600"/>
          </a:xfrm>
          <a:prstGeom prst="ellipse">
            <a:avLst/>
          </a:prstGeom>
          <a:solidFill>
            <a:schemeClr val="bg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ontent Placeholder 1"/>
          <p:cNvSpPr>
            <a:spLocks noGrp="1"/>
          </p:cNvSpPr>
          <p:nvPr>
            <p:ph idx="1"/>
          </p:nvPr>
        </p:nvSpPr>
        <p:spPr>
          <a:xfrm>
            <a:off x="1445419" y="1641217"/>
            <a:ext cx="8629947" cy="1295400"/>
          </a:xfrm>
        </p:spPr>
        <p:txBody>
          <a:bodyPr/>
          <a:lstStyle/>
          <a:p>
            <a:pPr marL="0" indent="0" algn="ctr">
              <a:buNone/>
            </a:pPr>
            <a:r>
              <a:rPr lang="en-US" sz="1600" dirty="0"/>
              <a:t>If the </a:t>
            </a:r>
            <a:r>
              <a:rPr lang="en-US" sz="1600" i="1" dirty="0">
                <a:solidFill>
                  <a:srgbClr val="FF0000"/>
                </a:solidFill>
              </a:rPr>
              <a:t>protected output</a:t>
            </a:r>
            <a:r>
              <a:rPr lang="en-US" sz="1600" dirty="0">
                <a:solidFill>
                  <a:srgbClr val="FF0000"/>
                </a:solidFill>
              </a:rPr>
              <a:t> </a:t>
            </a:r>
            <a:r>
              <a:rPr lang="en-US" sz="1600" dirty="0"/>
              <a:t>is provided </a:t>
            </a:r>
            <a:r>
              <a:rPr lang="en-US" sz="1600" i="1" dirty="0">
                <a:solidFill>
                  <a:srgbClr val="FF0000"/>
                </a:solidFill>
              </a:rPr>
              <a:t>out-of-context</a:t>
            </a:r>
            <a:r>
              <a:rPr lang="en-US" sz="1600" dirty="0"/>
              <a:t>,  users are more likely not to verify it. Therefore input integrity can be violated.</a:t>
            </a:r>
          </a:p>
        </p:txBody>
      </p:sp>
    </p:spTree>
    <p:extLst>
      <p:ext uri="{BB962C8B-B14F-4D97-AF65-F5344CB8AC3E}">
        <p14:creationId xmlns:p14="http://schemas.microsoft.com/office/powerpoint/2010/main" val="1324486757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5427A-1645-4B9B-980F-0015CB67CBDF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9561259" y="10246793"/>
            <a:ext cx="3076337" cy="305367"/>
          </a:xfrm>
        </p:spPr>
        <p:txBody>
          <a:bodyPr/>
          <a:lstStyle/>
          <a:p>
            <a:r>
              <a:rPr lang="en-GB" dirty="0"/>
              <a:t>Aritra Dhar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2</a:t>
            </a:fld>
            <a:endParaRPr lang="en-GB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>
          <a:xfrm>
            <a:off x="264685" y="620714"/>
            <a:ext cx="11537950" cy="972000"/>
          </a:xfrm>
        </p:spPr>
        <p:txBody>
          <a:bodyPr/>
          <a:lstStyle/>
          <a:p>
            <a:r>
              <a:rPr lang="en-GB" dirty="0"/>
              <a:t>Motivation</a:t>
            </a:r>
          </a:p>
        </p:txBody>
      </p:sp>
      <p:pic>
        <p:nvPicPr>
          <p:cNvPr id="3074" name="Picture 2" descr="Could your pacemaker be hackable?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6250" r="9406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28"/>
          <a:stretch/>
        </p:blipFill>
        <p:spPr bwMode="auto">
          <a:xfrm>
            <a:off x="8806061" y="1168034"/>
            <a:ext cx="2909820" cy="1956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70" y="2418237"/>
            <a:ext cx="2041038" cy="2041038"/>
          </a:xfrm>
          <a:prstGeom prst="rect">
            <a:avLst/>
          </a:prstGeom>
        </p:spPr>
      </p:pic>
      <p:pic>
        <p:nvPicPr>
          <p:cNvPr id="40" name="Picture 2" descr="Image result for dana diabecare rs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4218" y="4267201"/>
            <a:ext cx="2665052" cy="1332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8" name="Group 57"/>
          <p:cNvGrpSpPr/>
          <p:nvPr/>
        </p:nvGrpSpPr>
        <p:grpSpPr>
          <a:xfrm>
            <a:off x="3505086" y="2497608"/>
            <a:ext cx="3539206" cy="3824517"/>
            <a:chOff x="1259013" y="1971661"/>
            <a:chExt cx="3539206" cy="3824517"/>
          </a:xfrm>
        </p:grpSpPr>
        <p:sp>
          <p:nvSpPr>
            <p:cNvPr id="59" name="Rounded Rectangle 58"/>
            <p:cNvSpPr/>
            <p:nvPr/>
          </p:nvSpPr>
          <p:spPr>
            <a:xfrm>
              <a:off x="1259013" y="2168682"/>
              <a:ext cx="3539206" cy="3627496"/>
            </a:xfrm>
            <a:prstGeom prst="roundRect">
              <a:avLst>
                <a:gd name="adj" fmla="val 4686"/>
              </a:avLst>
            </a:prstGeom>
            <a:solidFill>
              <a:sysClr val="window" lastClr="FFFFFF"/>
            </a:solidFill>
            <a:ln w="190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1748015" y="5232425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Program</a:t>
              </a:r>
            </a:p>
          </p:txBody>
        </p:sp>
        <p:sp>
          <p:nvSpPr>
            <p:cNvPr id="61" name="Rectangle 60"/>
            <p:cNvSpPr/>
            <p:nvPr/>
          </p:nvSpPr>
          <p:spPr>
            <a:xfrm>
              <a:off x="3184348" y="5219536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Cancel</a:t>
              </a:r>
            </a:p>
          </p:txBody>
        </p:sp>
        <p:sp>
          <p:nvSpPr>
            <p:cNvPr id="62" name="Rectangle 61"/>
            <p:cNvSpPr/>
            <p:nvPr/>
          </p:nvSpPr>
          <p:spPr>
            <a:xfrm>
              <a:off x="3053747" y="2384240"/>
              <a:ext cx="1367772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1324992" y="2401742"/>
              <a:ext cx="1189749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Heart beat</a:t>
              </a:r>
            </a:p>
          </p:txBody>
        </p:sp>
        <p:sp>
          <p:nvSpPr>
            <p:cNvPr id="64" name="Rectangle 63"/>
            <p:cNvSpPr/>
            <p:nvPr/>
          </p:nvSpPr>
          <p:spPr>
            <a:xfrm>
              <a:off x="3053747" y="2935797"/>
              <a:ext cx="1367772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1324992" y="2953299"/>
              <a:ext cx="1144865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Insulin (U)</a:t>
              </a:r>
            </a:p>
          </p:txBody>
        </p:sp>
        <p:sp>
          <p:nvSpPr>
            <p:cNvPr id="66" name="Rectangle 65"/>
            <p:cNvSpPr/>
            <p:nvPr/>
          </p:nvSpPr>
          <p:spPr>
            <a:xfrm>
              <a:off x="1339533" y="2125436"/>
              <a:ext cx="1483228" cy="169149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1302880" y="1971661"/>
              <a:ext cx="15840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Remote device</a:t>
              </a: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1302880" y="4054494"/>
              <a:ext cx="1838965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Low limit (mg/</a:t>
              </a:r>
              <a:r>
                <a: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dL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1300157" y="4604520"/>
              <a:ext cx="1882247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High limit (mg/</a:t>
              </a:r>
              <a:r>
                <a: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dL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70" name="Rectangle 69"/>
            <p:cNvSpPr/>
            <p:nvPr/>
          </p:nvSpPr>
          <p:spPr>
            <a:xfrm>
              <a:off x="3053747" y="3469882"/>
              <a:ext cx="1367771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1311739" y="3487384"/>
              <a:ext cx="17652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Basal rate (U/</a:t>
              </a:r>
              <a:r>
                <a: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Hr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3397482" y="2377457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75</a:t>
              </a: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3397482" y="2929738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>
                  <a:solidFill>
                    <a:prstClr val="black"/>
                  </a:solidFill>
                  <a:latin typeface="Calibri" panose="020F0502020204030204"/>
                </a:rPr>
                <a:t>177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3397482" y="3469882"/>
              <a:ext cx="7104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>
                  <a:solidFill>
                    <a:prstClr val="black"/>
                  </a:solidFill>
                  <a:latin typeface="Calibri" panose="020F0502020204030204"/>
                </a:rPr>
                <a:t>0.025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75" name="Isosceles Triangle 74"/>
            <p:cNvSpPr/>
            <p:nvPr/>
          </p:nvSpPr>
          <p:spPr>
            <a:xfrm>
              <a:off x="4544675" y="2294585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Isosceles Triangle 75"/>
            <p:cNvSpPr/>
            <p:nvPr/>
          </p:nvSpPr>
          <p:spPr>
            <a:xfrm flipV="1">
              <a:off x="4544675" y="5086641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7" name="Straight Connector 76"/>
            <p:cNvCxnSpPr>
              <a:stCxn id="75" idx="3"/>
              <a:endCxn id="76" idx="3"/>
            </p:cNvCxnSpPr>
            <p:nvPr/>
          </p:nvCxnSpPr>
          <p:spPr>
            <a:xfrm>
              <a:off x="4634430" y="2449335"/>
              <a:ext cx="0" cy="2637306"/>
            </a:xfrm>
            <a:prstGeom prst="line">
              <a:avLst/>
            </a:prstGeom>
            <a:ln w="19050" cap="sq">
              <a:solidFill>
                <a:schemeClr val="tx1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Rectangle 77"/>
            <p:cNvSpPr/>
            <p:nvPr/>
          </p:nvSpPr>
          <p:spPr>
            <a:xfrm>
              <a:off x="4590661" y="2507325"/>
              <a:ext cx="87537" cy="3048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9" name="Straight Arrow Connector 78"/>
            <p:cNvCxnSpPr/>
            <p:nvPr/>
          </p:nvCxnSpPr>
          <p:spPr>
            <a:xfrm>
              <a:off x="3076966" y="4267200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Rectangle 79"/>
            <p:cNvSpPr/>
            <p:nvPr/>
          </p:nvSpPr>
          <p:spPr>
            <a:xfrm>
              <a:off x="3992432" y="4052366"/>
              <a:ext cx="429086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81" name="Straight Arrow Connector 80"/>
            <p:cNvCxnSpPr/>
            <p:nvPr/>
          </p:nvCxnSpPr>
          <p:spPr>
            <a:xfrm>
              <a:off x="3076966" y="4776779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Rectangle 81"/>
            <p:cNvSpPr/>
            <p:nvPr/>
          </p:nvSpPr>
          <p:spPr>
            <a:xfrm>
              <a:off x="3992432" y="4561945"/>
              <a:ext cx="429086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3" name="Rectangle 82"/>
            <p:cNvSpPr/>
            <p:nvPr/>
          </p:nvSpPr>
          <p:spPr>
            <a:xfrm>
              <a:off x="3210374" y="4191000"/>
              <a:ext cx="87537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83"/>
            <p:cNvSpPr/>
            <p:nvPr/>
          </p:nvSpPr>
          <p:spPr>
            <a:xfrm>
              <a:off x="3505086" y="4690769"/>
              <a:ext cx="87537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3997623" y="4058464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>
                  <a:solidFill>
                    <a:prstClr val="black"/>
                  </a:solidFill>
                  <a:latin typeface="Calibri" panose="020F0502020204030204"/>
                </a:rPr>
                <a:t>60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3958066" y="4556719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>
                  <a:solidFill>
                    <a:prstClr val="black"/>
                  </a:solidFill>
                  <a:latin typeface="Calibri" panose="020F0502020204030204"/>
                </a:rPr>
                <a:t>105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cxnSp>
        <p:nvCxnSpPr>
          <p:cNvPr id="9" name="Elbow Connector 8"/>
          <p:cNvCxnSpPr>
            <a:stCxn id="72" idx="0"/>
            <a:endCxn id="3074" idx="1"/>
          </p:cNvCxnSpPr>
          <p:nvPr/>
        </p:nvCxnSpPr>
        <p:spPr>
          <a:xfrm rot="5400000" flipH="1" flipV="1">
            <a:off x="6950841" y="1048184"/>
            <a:ext cx="757287" cy="2953154"/>
          </a:xfrm>
          <a:prstGeom prst="bentConnector2">
            <a:avLst/>
          </a:prstGeom>
          <a:ln w="19050" cap="sq">
            <a:solidFill>
              <a:schemeClr val="tx1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/>
          <p:nvPr/>
        </p:nvCxnSpPr>
        <p:spPr>
          <a:xfrm>
            <a:off x="6685856" y="3637952"/>
            <a:ext cx="2249944" cy="1327258"/>
          </a:xfrm>
          <a:prstGeom prst="bentConnector3">
            <a:avLst/>
          </a:prstGeom>
          <a:ln w="19050" cap="sq">
            <a:solidFill>
              <a:schemeClr val="tx1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7938722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Aritra Dhar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20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Requirements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3655817" y="2807638"/>
            <a:ext cx="1524000" cy="1524000"/>
            <a:chOff x="3655817" y="2807638"/>
            <a:chExt cx="1524000" cy="1524000"/>
          </a:xfrm>
        </p:grpSpPr>
        <p:sp>
          <p:nvSpPr>
            <p:cNvPr id="10" name="Oval 9"/>
            <p:cNvSpPr/>
            <p:nvPr/>
          </p:nvSpPr>
          <p:spPr>
            <a:xfrm>
              <a:off x="3655817" y="2807638"/>
              <a:ext cx="1524000" cy="1524000"/>
            </a:xfrm>
            <a:prstGeom prst="ellipse">
              <a:avLst/>
            </a:prstGeom>
            <a:solidFill>
              <a:srgbClr val="BAC5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2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232" b="8798"/>
            <a:stretch/>
          </p:blipFill>
          <p:spPr>
            <a:xfrm>
              <a:off x="4569788" y="3162173"/>
              <a:ext cx="535093" cy="438616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13169" y="3649292"/>
              <a:ext cx="609295" cy="609295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60022" y="3118096"/>
              <a:ext cx="482693" cy="482693"/>
            </a:xfrm>
            <a:prstGeom prst="rect">
              <a:avLst/>
            </a:prstGeom>
          </p:spPr>
        </p:pic>
      </p:grpSp>
      <p:grpSp>
        <p:nvGrpSpPr>
          <p:cNvPr id="16" name="Group 15"/>
          <p:cNvGrpSpPr/>
          <p:nvPr/>
        </p:nvGrpSpPr>
        <p:grpSpPr>
          <a:xfrm>
            <a:off x="6704915" y="2807638"/>
            <a:ext cx="1524000" cy="1524000"/>
            <a:chOff x="6704915" y="2807638"/>
            <a:chExt cx="1524000" cy="1524000"/>
          </a:xfrm>
        </p:grpSpPr>
        <p:sp>
          <p:nvSpPr>
            <p:cNvPr id="18" name="Oval 17"/>
            <p:cNvSpPr/>
            <p:nvPr/>
          </p:nvSpPr>
          <p:spPr>
            <a:xfrm>
              <a:off x="6704915" y="2807638"/>
              <a:ext cx="1524000" cy="1524000"/>
            </a:xfrm>
            <a:prstGeom prst="ellipse">
              <a:avLst/>
            </a:prstGeom>
            <a:solidFill>
              <a:srgbClr val="B4EE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85915" y="3162173"/>
              <a:ext cx="914095" cy="914095"/>
            </a:xfrm>
            <a:prstGeom prst="rect">
              <a:avLst/>
            </a:prstGeom>
          </p:spPr>
        </p:pic>
      </p:grpSp>
      <p:grpSp>
        <p:nvGrpSpPr>
          <p:cNvPr id="22" name="Group 21"/>
          <p:cNvGrpSpPr/>
          <p:nvPr/>
        </p:nvGrpSpPr>
        <p:grpSpPr>
          <a:xfrm>
            <a:off x="9751219" y="2807638"/>
            <a:ext cx="1524000" cy="1524000"/>
            <a:chOff x="9751219" y="2807638"/>
            <a:chExt cx="1524000" cy="1524000"/>
          </a:xfrm>
        </p:grpSpPr>
        <p:sp>
          <p:nvSpPr>
            <p:cNvPr id="20" name="Oval 19"/>
            <p:cNvSpPr/>
            <p:nvPr/>
          </p:nvSpPr>
          <p:spPr>
            <a:xfrm>
              <a:off x="9751219" y="2807638"/>
              <a:ext cx="1524000" cy="1524000"/>
            </a:xfrm>
            <a:prstGeom prst="ellipse">
              <a:avLst/>
            </a:prstGeom>
            <a:solidFill>
              <a:srgbClr val="E6D2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12571" y="3298401"/>
              <a:ext cx="493037" cy="493037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10602832" y="3224510"/>
              <a:ext cx="627358" cy="627358"/>
            </a:xfrm>
            <a:prstGeom prst="rect">
              <a:avLst/>
            </a:prstGeom>
          </p:spPr>
        </p:pic>
      </p:grpSp>
      <p:grpSp>
        <p:nvGrpSpPr>
          <p:cNvPr id="25" name="Group 24"/>
          <p:cNvGrpSpPr/>
          <p:nvPr/>
        </p:nvGrpSpPr>
        <p:grpSpPr>
          <a:xfrm>
            <a:off x="606719" y="2819400"/>
            <a:ext cx="1524000" cy="1524000"/>
            <a:chOff x="606719" y="2819400"/>
            <a:chExt cx="1524000" cy="1524000"/>
          </a:xfrm>
        </p:grpSpPr>
        <p:sp>
          <p:nvSpPr>
            <p:cNvPr id="9" name="Oval 8"/>
            <p:cNvSpPr/>
            <p:nvPr/>
          </p:nvSpPr>
          <p:spPr>
            <a:xfrm>
              <a:off x="606719" y="2819400"/>
              <a:ext cx="1524000" cy="1524000"/>
            </a:xfrm>
            <a:prstGeom prst="ellipse">
              <a:avLst/>
            </a:prstGeom>
            <a:solidFill>
              <a:srgbClr val="EAD6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3122" y="3581400"/>
              <a:ext cx="470958" cy="470958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5819" y="3156064"/>
              <a:ext cx="467585" cy="467585"/>
            </a:xfrm>
            <a:prstGeom prst="rect">
              <a:avLst/>
            </a:prstGeom>
          </p:spPr>
        </p:pic>
      </p:grpSp>
      <p:sp>
        <p:nvSpPr>
          <p:cNvPr id="2" name="Rectangle 1"/>
          <p:cNvSpPr/>
          <p:nvPr/>
        </p:nvSpPr>
        <p:spPr>
          <a:xfrm>
            <a:off x="4207101" y="5546562"/>
            <a:ext cx="399500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Low TCB and easy deploy</a:t>
            </a:r>
          </a:p>
        </p:txBody>
      </p:sp>
      <p:sp>
        <p:nvSpPr>
          <p:cNvPr id="8" name="Oval 7"/>
          <p:cNvSpPr/>
          <p:nvPr/>
        </p:nvSpPr>
        <p:spPr>
          <a:xfrm>
            <a:off x="302419" y="2471389"/>
            <a:ext cx="2133600" cy="2133600"/>
          </a:xfrm>
          <a:prstGeom prst="ellipse">
            <a:avLst/>
          </a:prstGeom>
          <a:solidFill>
            <a:schemeClr val="bg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3233172" y="2471389"/>
            <a:ext cx="2133600" cy="2133600"/>
          </a:xfrm>
          <a:prstGeom prst="ellipse">
            <a:avLst/>
          </a:prstGeom>
          <a:solidFill>
            <a:schemeClr val="bg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6434823" y="2471389"/>
            <a:ext cx="2133600" cy="2133600"/>
          </a:xfrm>
          <a:prstGeom prst="ellipse">
            <a:avLst/>
          </a:prstGeom>
          <a:solidFill>
            <a:schemeClr val="bg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284784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21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Requirements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3655817" y="2807638"/>
            <a:ext cx="1524000" cy="1524000"/>
            <a:chOff x="3655817" y="2807638"/>
            <a:chExt cx="1524000" cy="1524000"/>
          </a:xfrm>
        </p:grpSpPr>
        <p:sp>
          <p:nvSpPr>
            <p:cNvPr id="10" name="Oval 9"/>
            <p:cNvSpPr/>
            <p:nvPr/>
          </p:nvSpPr>
          <p:spPr>
            <a:xfrm>
              <a:off x="3655817" y="2807638"/>
              <a:ext cx="1524000" cy="1524000"/>
            </a:xfrm>
            <a:prstGeom prst="ellipse">
              <a:avLst/>
            </a:prstGeom>
            <a:solidFill>
              <a:srgbClr val="BAC5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2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232" b="8798"/>
            <a:stretch/>
          </p:blipFill>
          <p:spPr>
            <a:xfrm>
              <a:off x="4569788" y="3162173"/>
              <a:ext cx="535093" cy="438616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13169" y="3649292"/>
              <a:ext cx="609295" cy="609295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60022" y="3118096"/>
              <a:ext cx="482693" cy="482693"/>
            </a:xfrm>
            <a:prstGeom prst="rect">
              <a:avLst/>
            </a:prstGeom>
          </p:spPr>
        </p:pic>
      </p:grpSp>
      <p:grpSp>
        <p:nvGrpSpPr>
          <p:cNvPr id="16" name="Group 15"/>
          <p:cNvGrpSpPr/>
          <p:nvPr/>
        </p:nvGrpSpPr>
        <p:grpSpPr>
          <a:xfrm>
            <a:off x="6704915" y="2807638"/>
            <a:ext cx="1524000" cy="1524000"/>
            <a:chOff x="6704915" y="2807638"/>
            <a:chExt cx="1524000" cy="1524000"/>
          </a:xfrm>
        </p:grpSpPr>
        <p:sp>
          <p:nvSpPr>
            <p:cNvPr id="18" name="Oval 17"/>
            <p:cNvSpPr/>
            <p:nvPr/>
          </p:nvSpPr>
          <p:spPr>
            <a:xfrm>
              <a:off x="6704915" y="2807638"/>
              <a:ext cx="1524000" cy="1524000"/>
            </a:xfrm>
            <a:prstGeom prst="ellipse">
              <a:avLst/>
            </a:prstGeom>
            <a:solidFill>
              <a:srgbClr val="B4EE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85915" y="3162173"/>
              <a:ext cx="914095" cy="914095"/>
            </a:xfrm>
            <a:prstGeom prst="rect">
              <a:avLst/>
            </a:prstGeom>
          </p:spPr>
        </p:pic>
      </p:grpSp>
      <p:grpSp>
        <p:nvGrpSpPr>
          <p:cNvPr id="22" name="Group 21"/>
          <p:cNvGrpSpPr/>
          <p:nvPr/>
        </p:nvGrpSpPr>
        <p:grpSpPr>
          <a:xfrm>
            <a:off x="9751219" y="2807638"/>
            <a:ext cx="1524000" cy="1524000"/>
            <a:chOff x="9751219" y="2807638"/>
            <a:chExt cx="1524000" cy="1524000"/>
          </a:xfrm>
        </p:grpSpPr>
        <p:sp>
          <p:nvSpPr>
            <p:cNvPr id="20" name="Oval 19"/>
            <p:cNvSpPr/>
            <p:nvPr/>
          </p:nvSpPr>
          <p:spPr>
            <a:xfrm>
              <a:off x="9751219" y="2807638"/>
              <a:ext cx="1524000" cy="1524000"/>
            </a:xfrm>
            <a:prstGeom prst="ellipse">
              <a:avLst/>
            </a:prstGeom>
            <a:solidFill>
              <a:srgbClr val="E6D2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12571" y="3298401"/>
              <a:ext cx="493037" cy="493037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10602832" y="3224510"/>
              <a:ext cx="627358" cy="627358"/>
            </a:xfrm>
            <a:prstGeom prst="rect">
              <a:avLst/>
            </a:prstGeom>
          </p:spPr>
        </p:pic>
      </p:grpSp>
      <p:grpSp>
        <p:nvGrpSpPr>
          <p:cNvPr id="25" name="Group 24"/>
          <p:cNvGrpSpPr/>
          <p:nvPr/>
        </p:nvGrpSpPr>
        <p:grpSpPr>
          <a:xfrm>
            <a:off x="606719" y="2819400"/>
            <a:ext cx="1524000" cy="1524000"/>
            <a:chOff x="606719" y="2819400"/>
            <a:chExt cx="1524000" cy="1524000"/>
          </a:xfrm>
        </p:grpSpPr>
        <p:sp>
          <p:nvSpPr>
            <p:cNvPr id="9" name="Oval 8"/>
            <p:cNvSpPr/>
            <p:nvPr/>
          </p:nvSpPr>
          <p:spPr>
            <a:xfrm>
              <a:off x="606719" y="2819400"/>
              <a:ext cx="1524000" cy="1524000"/>
            </a:xfrm>
            <a:prstGeom prst="ellipse">
              <a:avLst/>
            </a:prstGeom>
            <a:solidFill>
              <a:srgbClr val="EAD6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3122" y="3581400"/>
              <a:ext cx="470958" cy="470958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5819" y="3156064"/>
              <a:ext cx="467585" cy="46758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36427673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22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972000"/>
          </a:xfrm>
        </p:spPr>
        <p:txBody>
          <a:bodyPr/>
          <a:lstStyle/>
          <a:p>
            <a:r>
              <a:rPr lang="en-US" dirty="0" err="1"/>
              <a:t>ProtectIOn</a:t>
            </a:r>
            <a:endParaRPr lang="en-US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45" r="18747"/>
          <a:stretch/>
        </p:blipFill>
        <p:spPr>
          <a:xfrm>
            <a:off x="5697509" y="3062478"/>
            <a:ext cx="609600" cy="975238"/>
          </a:xfrm>
          <a:prstGeom prst="rect">
            <a:avLst/>
          </a:prstGeom>
        </p:spPr>
      </p:pic>
      <p:grpSp>
        <p:nvGrpSpPr>
          <p:cNvPr id="49" name="Group 48"/>
          <p:cNvGrpSpPr/>
          <p:nvPr/>
        </p:nvGrpSpPr>
        <p:grpSpPr>
          <a:xfrm>
            <a:off x="7956176" y="4522648"/>
            <a:ext cx="3905623" cy="1055228"/>
            <a:chOff x="7956176" y="4522648"/>
            <a:chExt cx="3905623" cy="1055228"/>
          </a:xfrm>
        </p:grpSpPr>
        <p:sp>
          <p:nvSpPr>
            <p:cNvPr id="26" name="Rounded Rectangle 25"/>
            <p:cNvSpPr/>
            <p:nvPr/>
          </p:nvSpPr>
          <p:spPr>
            <a:xfrm>
              <a:off x="7956176" y="4551643"/>
              <a:ext cx="3905623" cy="1026233"/>
            </a:xfrm>
            <a:prstGeom prst="roundRect">
              <a:avLst>
                <a:gd name="adj" fmla="val 10215"/>
              </a:avLst>
            </a:prstGeom>
            <a:solidFill>
              <a:srgbClr val="BAC5E8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21" name="Picture 20"/>
            <p:cNvPicPr>
              <a:picLocks noChangeAspect="1"/>
            </p:cNvPicPr>
            <p:nvPr/>
          </p:nvPicPr>
          <p:blipFill rotWithShape="1">
            <a:blip r:embed="rId3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232" b="8798"/>
            <a:stretch/>
          </p:blipFill>
          <p:spPr>
            <a:xfrm>
              <a:off x="9466510" y="4658145"/>
              <a:ext cx="914400" cy="749534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10480" y="4624695"/>
              <a:ext cx="770219" cy="770219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44377" y="4522648"/>
              <a:ext cx="956267" cy="956267"/>
            </a:xfrm>
            <a:prstGeom prst="rect">
              <a:avLst/>
            </a:prstGeom>
          </p:spPr>
        </p:pic>
      </p:grpSp>
      <p:cxnSp>
        <p:nvCxnSpPr>
          <p:cNvPr id="28" name="Straight Arrow Connector 27"/>
          <p:cNvCxnSpPr>
            <a:stCxn id="26" idx="1"/>
            <a:endCxn id="16" idx="3"/>
          </p:cNvCxnSpPr>
          <p:nvPr/>
        </p:nvCxnSpPr>
        <p:spPr>
          <a:xfrm flipH="1">
            <a:off x="6779418" y="5064760"/>
            <a:ext cx="1176758" cy="5346"/>
          </a:xfrm>
          <a:prstGeom prst="straightConnector1">
            <a:avLst/>
          </a:prstGeom>
          <a:ln w="28575" cap="sq">
            <a:solidFill>
              <a:schemeClr val="tx1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7509" y="2839189"/>
            <a:ext cx="624145" cy="624145"/>
          </a:xfrm>
          <a:prstGeom prst="rect">
            <a:avLst/>
          </a:prstGeom>
        </p:spPr>
      </p:pic>
      <p:cxnSp>
        <p:nvCxnSpPr>
          <p:cNvPr id="30" name="Straight Arrow Connector 29"/>
          <p:cNvCxnSpPr/>
          <p:nvPr/>
        </p:nvCxnSpPr>
        <p:spPr>
          <a:xfrm flipH="1" flipV="1">
            <a:off x="6115436" y="4037716"/>
            <a:ext cx="12453" cy="524619"/>
          </a:xfrm>
          <a:prstGeom prst="straightConnector1">
            <a:avLst/>
          </a:prstGeom>
          <a:ln w="28575" cap="sq">
            <a:solidFill>
              <a:schemeClr val="tx1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H="1" flipV="1">
            <a:off x="5834404" y="4037716"/>
            <a:ext cx="12453" cy="524619"/>
          </a:xfrm>
          <a:prstGeom prst="straightConnector1">
            <a:avLst/>
          </a:prstGeom>
          <a:ln w="28575" cap="sq">
            <a:solidFill>
              <a:schemeClr val="tx1"/>
            </a:solidFill>
            <a:round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H="1">
            <a:off x="3960019" y="5045780"/>
            <a:ext cx="1382461" cy="0"/>
          </a:xfrm>
          <a:prstGeom prst="straightConnector1">
            <a:avLst/>
          </a:prstGeom>
          <a:ln w="28575" cap="sq">
            <a:solidFill>
              <a:schemeClr val="tx1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4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9912" y="1703402"/>
            <a:ext cx="964794" cy="964794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2881" y="702160"/>
            <a:ext cx="773400" cy="773400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0808" y="1640662"/>
            <a:ext cx="624145" cy="624145"/>
          </a:xfrm>
          <a:prstGeom prst="rect">
            <a:avLst/>
          </a:prstGeom>
        </p:spPr>
      </p:pic>
      <p:grpSp>
        <p:nvGrpSpPr>
          <p:cNvPr id="57" name="Group 56"/>
          <p:cNvGrpSpPr/>
          <p:nvPr/>
        </p:nvGrpSpPr>
        <p:grpSpPr>
          <a:xfrm>
            <a:off x="5185466" y="5942687"/>
            <a:ext cx="598602" cy="598602"/>
            <a:chOff x="5185466" y="5942687"/>
            <a:chExt cx="598602" cy="598602"/>
          </a:xfrm>
        </p:grpSpPr>
        <p:pic>
          <p:nvPicPr>
            <p:cNvPr id="55" name="Picture 54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07839" y="5965059"/>
              <a:ext cx="576229" cy="576229"/>
            </a:xfrm>
            <a:prstGeom prst="rect">
              <a:avLst/>
            </a:prstGeom>
          </p:spPr>
        </p:pic>
        <p:pic>
          <p:nvPicPr>
            <p:cNvPr id="56" name="Picture 55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185466" y="5942687"/>
              <a:ext cx="598602" cy="598602"/>
            </a:xfrm>
            <a:prstGeom prst="rect">
              <a:avLst/>
            </a:prstGeom>
          </p:spPr>
        </p:pic>
      </p:grpSp>
      <p:grpSp>
        <p:nvGrpSpPr>
          <p:cNvPr id="60" name="Group 59"/>
          <p:cNvGrpSpPr/>
          <p:nvPr/>
        </p:nvGrpSpPr>
        <p:grpSpPr>
          <a:xfrm>
            <a:off x="5865037" y="5942687"/>
            <a:ext cx="598602" cy="598602"/>
            <a:chOff x="5865037" y="5942687"/>
            <a:chExt cx="598602" cy="598602"/>
          </a:xfrm>
        </p:grpSpPr>
        <p:pic>
          <p:nvPicPr>
            <p:cNvPr id="54" name="Picture 53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80462" y="5958597"/>
              <a:ext cx="582691" cy="582691"/>
            </a:xfrm>
            <a:prstGeom prst="rect">
              <a:avLst/>
            </a:prstGeom>
          </p:spPr>
        </p:pic>
        <p:pic>
          <p:nvPicPr>
            <p:cNvPr id="58" name="Picture 57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865037" y="5942687"/>
              <a:ext cx="598602" cy="598602"/>
            </a:xfrm>
            <a:prstGeom prst="rect">
              <a:avLst/>
            </a:prstGeom>
          </p:spPr>
        </p:pic>
      </p:grpSp>
      <p:grpSp>
        <p:nvGrpSpPr>
          <p:cNvPr id="61" name="Group 60"/>
          <p:cNvGrpSpPr/>
          <p:nvPr/>
        </p:nvGrpSpPr>
        <p:grpSpPr>
          <a:xfrm>
            <a:off x="6616163" y="5942687"/>
            <a:ext cx="598602" cy="598602"/>
            <a:chOff x="6616163" y="5942687"/>
            <a:chExt cx="598602" cy="598602"/>
          </a:xfrm>
        </p:grpSpPr>
        <p:pic>
          <p:nvPicPr>
            <p:cNvPr id="1026" name="Picture 2" descr="Image result for qemu"/>
            <p:cNvPicPr>
              <a:picLocks noChangeAspect="1" noChangeArrowheads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7767"/>
            <a:stretch/>
          </p:blipFill>
          <p:spPr bwMode="auto">
            <a:xfrm>
              <a:off x="6621839" y="5955711"/>
              <a:ext cx="592926" cy="5855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9" name="Picture 58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616163" y="5942687"/>
              <a:ext cx="598602" cy="598602"/>
            </a:xfrm>
            <a:prstGeom prst="rect">
              <a:avLst/>
            </a:prstGeom>
          </p:spPr>
        </p:pic>
      </p:grpSp>
      <p:pic>
        <p:nvPicPr>
          <p:cNvPr id="67" name="Picture 66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26" b="10939"/>
          <a:stretch/>
        </p:blipFill>
        <p:spPr>
          <a:xfrm>
            <a:off x="2147294" y="4551643"/>
            <a:ext cx="1758988" cy="137438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CEE7D53B-9B4B-3446-BF13-43C592669E65}"/>
              </a:ext>
            </a:extLst>
          </p:cNvPr>
          <p:cNvGrpSpPr/>
          <p:nvPr/>
        </p:nvGrpSpPr>
        <p:grpSpPr>
          <a:xfrm>
            <a:off x="72136" y="3632585"/>
            <a:ext cx="1717137" cy="1826755"/>
            <a:chOff x="227280" y="1415332"/>
            <a:chExt cx="1717137" cy="1826755"/>
          </a:xfrm>
        </p:grpSpPr>
        <p:grpSp>
          <p:nvGrpSpPr>
            <p:cNvPr id="23" name="Group 22"/>
            <p:cNvGrpSpPr/>
            <p:nvPr/>
          </p:nvGrpSpPr>
          <p:grpSpPr>
            <a:xfrm>
              <a:off x="323850" y="1415332"/>
              <a:ext cx="1524000" cy="1524000"/>
              <a:chOff x="6855619" y="1371600"/>
              <a:chExt cx="1524000" cy="1524000"/>
            </a:xfrm>
          </p:grpSpPr>
          <p:sp>
            <p:nvSpPr>
              <p:cNvPr id="10" name="Oval 9"/>
              <p:cNvSpPr/>
              <p:nvPr/>
            </p:nvSpPr>
            <p:spPr>
              <a:xfrm>
                <a:off x="6855619" y="1371600"/>
                <a:ext cx="1524000" cy="1524000"/>
              </a:xfrm>
              <a:prstGeom prst="ellipse">
                <a:avLst/>
              </a:prstGeom>
              <a:solidFill>
                <a:srgbClr val="BAC5E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1" name="Picture 10"/>
              <p:cNvPicPr>
                <a:picLocks noChangeAspect="1"/>
              </p:cNvPicPr>
              <p:nvPr/>
            </p:nvPicPr>
            <p:blipFill rotWithShape="1">
              <a:blip r:embed="rId3" cstate="print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9232" b="8798"/>
              <a:stretch/>
            </p:blipFill>
            <p:spPr>
              <a:xfrm>
                <a:off x="7769590" y="1726135"/>
                <a:ext cx="535093" cy="438616"/>
              </a:xfrm>
              <a:prstGeom prst="rect">
                <a:avLst/>
              </a:prstGeom>
            </p:spPr>
          </p:pic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12971" y="2213254"/>
                <a:ext cx="609295" cy="609295"/>
              </a:xfrm>
              <a:prstGeom prst="rect">
                <a:avLst/>
              </a:prstGeom>
            </p:spPr>
          </p:pic>
          <p:pic>
            <p:nvPicPr>
              <p:cNvPr id="13" name="Picture 12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59824" y="1682058"/>
                <a:ext cx="482693" cy="482693"/>
              </a:xfrm>
              <a:prstGeom prst="rect">
                <a:avLst/>
              </a:prstGeom>
            </p:spPr>
          </p:pic>
        </p:grpSp>
        <p:sp>
          <p:nvSpPr>
            <p:cNvPr id="2" name="Rectangle 1"/>
            <p:cNvSpPr/>
            <p:nvPr/>
          </p:nvSpPr>
          <p:spPr>
            <a:xfrm>
              <a:off x="227280" y="2872755"/>
              <a:ext cx="171713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Input modalities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728F124F-FA2F-3943-AD14-F1DBC45AB49E}"/>
              </a:ext>
            </a:extLst>
          </p:cNvPr>
          <p:cNvGrpSpPr/>
          <p:nvPr/>
        </p:nvGrpSpPr>
        <p:grpSpPr>
          <a:xfrm>
            <a:off x="204739" y="1379891"/>
            <a:ext cx="1663840" cy="2103568"/>
            <a:chOff x="164734" y="3479532"/>
            <a:chExt cx="1663840" cy="2103568"/>
          </a:xfrm>
        </p:grpSpPr>
        <p:grpSp>
          <p:nvGrpSpPr>
            <p:cNvPr id="50" name="Group 49"/>
            <p:cNvGrpSpPr/>
            <p:nvPr/>
          </p:nvGrpSpPr>
          <p:grpSpPr>
            <a:xfrm>
              <a:off x="274972" y="3479532"/>
              <a:ext cx="1524000" cy="1524000"/>
              <a:chOff x="9751219" y="2807638"/>
              <a:chExt cx="1524000" cy="1524000"/>
            </a:xfrm>
          </p:grpSpPr>
          <p:sp>
            <p:nvSpPr>
              <p:cNvPr id="51" name="Oval 50"/>
              <p:cNvSpPr/>
              <p:nvPr/>
            </p:nvSpPr>
            <p:spPr>
              <a:xfrm>
                <a:off x="9751219" y="2807638"/>
                <a:ext cx="1524000" cy="1524000"/>
              </a:xfrm>
              <a:prstGeom prst="ellipse">
                <a:avLst/>
              </a:prstGeom>
              <a:solidFill>
                <a:srgbClr val="E6D2D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52" name="Picture 51"/>
              <p:cNvPicPr>
                <a:picLocks noChangeAspect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912571" y="3298401"/>
                <a:ext cx="493037" cy="493037"/>
              </a:xfrm>
              <a:prstGeom prst="rect">
                <a:avLst/>
              </a:prstGeom>
            </p:spPr>
          </p:pic>
          <p:pic>
            <p:nvPicPr>
              <p:cNvPr id="53" name="Picture 52"/>
              <p:cNvPicPr>
                <a:picLocks noChangeAspect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0000">
                <a:off x="10602832" y="3224510"/>
                <a:ext cx="627358" cy="627358"/>
              </a:xfrm>
              <a:prstGeom prst="rect">
                <a:avLst/>
              </a:prstGeom>
            </p:spPr>
          </p:pic>
        </p:grpSp>
        <p:sp>
          <p:nvSpPr>
            <p:cNvPr id="43" name="Rectangle 42"/>
            <p:cNvSpPr/>
            <p:nvPr/>
          </p:nvSpPr>
          <p:spPr>
            <a:xfrm>
              <a:off x="164734" y="4936769"/>
              <a:ext cx="166384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Low TCB + fast deployment</a:t>
              </a:r>
            </a:p>
          </p:txBody>
        </p:sp>
      </p:grpSp>
      <p:pic>
        <p:nvPicPr>
          <p:cNvPr id="48" name="Picture 47">
            <a:extLst>
              <a:ext uri="{FF2B5EF4-FFF2-40B4-BE49-F238E27FC236}">
                <a16:creationId xmlns:a16="http://schemas.microsoft.com/office/drawing/2014/main" id="{AFB4D900-89EB-F845-9F1D-83EDAE82E80E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8354" y="3872324"/>
            <a:ext cx="623694" cy="623694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717E62E9-D02B-544D-8778-1517331FA593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6631" y="3872324"/>
            <a:ext cx="623694" cy="623694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5146B793-1BE2-8141-8F46-3B6ED29027AF}"/>
              </a:ext>
            </a:extLst>
          </p:cNvPr>
          <p:cNvGrpSpPr/>
          <p:nvPr/>
        </p:nvGrpSpPr>
        <p:grpSpPr>
          <a:xfrm>
            <a:off x="5378789" y="4562335"/>
            <a:ext cx="1400629" cy="1396262"/>
            <a:chOff x="5378789" y="4562335"/>
            <a:chExt cx="1400629" cy="1396262"/>
          </a:xfrm>
        </p:grpSpPr>
        <p:grpSp>
          <p:nvGrpSpPr>
            <p:cNvPr id="47" name="Group 46"/>
            <p:cNvGrpSpPr/>
            <p:nvPr/>
          </p:nvGrpSpPr>
          <p:grpSpPr>
            <a:xfrm>
              <a:off x="5378789" y="4562335"/>
              <a:ext cx="1400629" cy="1396262"/>
              <a:chOff x="5378789" y="4562335"/>
              <a:chExt cx="1400629" cy="1396262"/>
            </a:xfrm>
          </p:grpSpPr>
          <p:pic>
            <p:nvPicPr>
              <p:cNvPr id="16" name="Picture 15"/>
              <p:cNvPicPr>
                <a:picLocks noChangeAspect="1"/>
              </p:cNvPicPr>
              <p:nvPr/>
            </p:nvPicPr>
            <p:blipFill rotWithShape="1">
              <a:blip r:embed="rId17"/>
              <a:srcRect l="35542" t="19680" r="35441" b="39379"/>
              <a:stretch/>
            </p:blipFill>
            <p:spPr>
              <a:xfrm>
                <a:off x="5378789" y="4562335"/>
                <a:ext cx="1400629" cy="1015541"/>
              </a:xfrm>
              <a:prstGeom prst="rect">
                <a:avLst/>
              </a:prstGeom>
            </p:spPr>
          </p:pic>
          <p:sp>
            <p:nvSpPr>
              <p:cNvPr id="17" name="Rectangle 16"/>
              <p:cNvSpPr/>
              <p:nvPr/>
            </p:nvSpPr>
            <p:spPr>
              <a:xfrm>
                <a:off x="5697509" y="5558487"/>
                <a:ext cx="848309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000" dirty="0">
                    <a:solidFill>
                      <a:prstClr val="black"/>
                    </a:solidFill>
                    <a:latin typeface="Calibri" panose="020F0502020204030204"/>
                  </a:rPr>
                  <a:t>IOHub</a:t>
                </a:r>
              </a:p>
            </p:txBody>
          </p:sp>
        </p:grpSp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3529E526-0343-2243-B994-263DE7A41960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60080" y="4672484"/>
              <a:ext cx="623694" cy="623694"/>
            </a:xfrm>
            <a:prstGeom prst="rect">
              <a:avLst/>
            </a:prstGeom>
          </p:spPr>
        </p:pic>
      </p:grpSp>
      <p:pic>
        <p:nvPicPr>
          <p:cNvPr id="64" name="Picture 63">
            <a:extLst>
              <a:ext uri="{FF2B5EF4-FFF2-40B4-BE49-F238E27FC236}">
                <a16:creationId xmlns:a16="http://schemas.microsoft.com/office/drawing/2014/main" id="{6D6989BA-194A-EA4B-9AC1-56858581FB65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8998" y="702160"/>
            <a:ext cx="623694" cy="623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93554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"/>
                            </p:stCondLst>
                            <p:childTnLst>
                              <p:par>
                                <p:cTn id="5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23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IO Integrity – Overlay Generation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4493419" y="1318233"/>
            <a:ext cx="3539206" cy="4032691"/>
            <a:chOff x="1259013" y="1763487"/>
            <a:chExt cx="3539206" cy="4032691"/>
          </a:xfrm>
        </p:grpSpPr>
        <p:sp>
          <p:nvSpPr>
            <p:cNvPr id="26" name="Rounded Rectangle 25"/>
            <p:cNvSpPr/>
            <p:nvPr/>
          </p:nvSpPr>
          <p:spPr>
            <a:xfrm>
              <a:off x="1259013" y="1971661"/>
              <a:ext cx="3539206" cy="3824517"/>
            </a:xfrm>
            <a:prstGeom prst="roundRect">
              <a:avLst>
                <a:gd name="adj" fmla="val 4686"/>
              </a:avLst>
            </a:prstGeom>
            <a:solidFill>
              <a:sysClr val="window" lastClr="FFFFFF"/>
            </a:solidFill>
            <a:ln w="190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48015" y="5232425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Program</a:t>
              </a: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3184348" y="5219536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Cancel</a:t>
              </a: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3053747" y="2384240"/>
              <a:ext cx="1367772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324992" y="2401742"/>
              <a:ext cx="1144865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Insulin (U)</a:t>
              </a: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3053747" y="2935797"/>
              <a:ext cx="1367772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324992" y="2953299"/>
              <a:ext cx="1148071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Heart rate</a:t>
              </a: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1339533" y="2125436"/>
              <a:ext cx="1483228" cy="169149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302880" y="1763487"/>
              <a:ext cx="158408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Remote device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302880" y="4054494"/>
              <a:ext cx="1814920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Low limit (mg/cc)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300157" y="4604520"/>
              <a:ext cx="1858201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High limit (mg/cc)</a:t>
              </a: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3053747" y="3469882"/>
              <a:ext cx="1367771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1311739" y="3487384"/>
              <a:ext cx="17652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Basal rate (U/</a:t>
              </a:r>
              <a:r>
                <a: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Hr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3397482" y="2377457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3397482" y="2929738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3397482" y="3469882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42" name="Isosceles Triangle 41"/>
            <p:cNvSpPr/>
            <p:nvPr/>
          </p:nvSpPr>
          <p:spPr>
            <a:xfrm>
              <a:off x="4544675" y="2294585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Isosceles Triangle 42"/>
            <p:cNvSpPr/>
            <p:nvPr/>
          </p:nvSpPr>
          <p:spPr>
            <a:xfrm flipV="1">
              <a:off x="4544675" y="5086641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" name="Straight Connector 43"/>
            <p:cNvCxnSpPr>
              <a:stCxn id="42" idx="3"/>
              <a:endCxn id="43" idx="3"/>
            </p:cNvCxnSpPr>
            <p:nvPr/>
          </p:nvCxnSpPr>
          <p:spPr>
            <a:xfrm>
              <a:off x="4634430" y="2449335"/>
              <a:ext cx="0" cy="2637306"/>
            </a:xfrm>
            <a:prstGeom prst="line">
              <a:avLst/>
            </a:prstGeom>
            <a:ln w="19050" cap="sq">
              <a:solidFill>
                <a:schemeClr val="tx1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Rectangle 44"/>
            <p:cNvSpPr/>
            <p:nvPr/>
          </p:nvSpPr>
          <p:spPr>
            <a:xfrm>
              <a:off x="4590661" y="2507325"/>
              <a:ext cx="87537" cy="3048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6" name="Straight Arrow Connector 45"/>
            <p:cNvCxnSpPr/>
            <p:nvPr/>
          </p:nvCxnSpPr>
          <p:spPr>
            <a:xfrm>
              <a:off x="3076966" y="4267200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Rectangle 46"/>
            <p:cNvSpPr/>
            <p:nvPr/>
          </p:nvSpPr>
          <p:spPr>
            <a:xfrm>
              <a:off x="3992431" y="4052366"/>
              <a:ext cx="552243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48" name="Straight Arrow Connector 47"/>
            <p:cNvCxnSpPr/>
            <p:nvPr/>
          </p:nvCxnSpPr>
          <p:spPr>
            <a:xfrm>
              <a:off x="3076966" y="4776779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Rectangle 48"/>
            <p:cNvSpPr/>
            <p:nvPr/>
          </p:nvSpPr>
          <p:spPr>
            <a:xfrm>
              <a:off x="3992431" y="4561945"/>
              <a:ext cx="552243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3210374" y="4191000"/>
              <a:ext cx="87537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3236852" y="4690769"/>
              <a:ext cx="87537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3997623" y="4058464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3958066" y="4556719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pic>
        <p:nvPicPr>
          <p:cNvPr id="54" name="Picture 5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0562" y="4992911"/>
            <a:ext cx="773400" cy="773400"/>
          </a:xfrm>
          <a:prstGeom prst="rect">
            <a:avLst/>
          </a:prstGeom>
        </p:spPr>
      </p:pic>
      <p:sp>
        <p:nvSpPr>
          <p:cNvPr id="55" name="Rectangle 54"/>
          <p:cNvSpPr/>
          <p:nvPr/>
        </p:nvSpPr>
        <p:spPr>
          <a:xfrm>
            <a:off x="4573939" y="1883197"/>
            <a:ext cx="3205141" cy="479366"/>
          </a:xfrm>
          <a:prstGeom prst="rect">
            <a:avLst/>
          </a:prstGeom>
          <a:noFill/>
          <a:ln>
            <a:solidFill>
              <a:srgbClr val="F4433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4559398" y="2971927"/>
            <a:ext cx="3205141" cy="479366"/>
          </a:xfrm>
          <a:prstGeom prst="rect">
            <a:avLst/>
          </a:prstGeom>
          <a:noFill/>
          <a:ln>
            <a:solidFill>
              <a:srgbClr val="F4433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4559398" y="3559361"/>
            <a:ext cx="3265669" cy="479366"/>
          </a:xfrm>
          <a:prstGeom prst="rect">
            <a:avLst/>
          </a:prstGeom>
          <a:noFill/>
          <a:ln>
            <a:solidFill>
              <a:srgbClr val="F4433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2119173" y="6048768"/>
            <a:ext cx="93948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</a:rPr>
              <a:t>&lt;form action=“/</a:t>
            </a:r>
            <a:r>
              <a:rPr lang="en-US" dirty="0" err="1">
                <a:solidFill>
                  <a:prstClr val="black"/>
                </a:solidFill>
                <a:latin typeface="Consolas" panose="020B0609020204030204" pitchFamily="49" charset="0"/>
              </a:rPr>
              <a:t>some_action</a:t>
            </a:r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</a:rPr>
              <a:t>”,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signature = “0x45AB…”, id = “0x0ab”</a:t>
            </a:r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</a:rPr>
              <a:t>&gt;</a:t>
            </a:r>
          </a:p>
        </p:txBody>
      </p:sp>
      <p:grpSp>
        <p:nvGrpSpPr>
          <p:cNvPr id="60" name="Group 59"/>
          <p:cNvGrpSpPr/>
          <p:nvPr/>
        </p:nvGrpSpPr>
        <p:grpSpPr>
          <a:xfrm>
            <a:off x="323850" y="1600200"/>
            <a:ext cx="1524000" cy="1524000"/>
            <a:chOff x="603009" y="2819400"/>
            <a:chExt cx="1524000" cy="1524000"/>
          </a:xfrm>
        </p:grpSpPr>
        <p:sp>
          <p:nvSpPr>
            <p:cNvPr id="61" name="Oval 60"/>
            <p:cNvSpPr/>
            <p:nvPr/>
          </p:nvSpPr>
          <p:spPr>
            <a:xfrm>
              <a:off x="603009" y="2819400"/>
              <a:ext cx="1524000" cy="1524000"/>
            </a:xfrm>
            <a:prstGeom prst="ellipse">
              <a:avLst/>
            </a:prstGeom>
            <a:solidFill>
              <a:srgbClr val="EAD6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2" name="Picture 6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3122" y="3581400"/>
              <a:ext cx="470958" cy="470958"/>
            </a:xfrm>
            <a:prstGeom prst="rect">
              <a:avLst/>
            </a:prstGeom>
          </p:spPr>
        </p:pic>
        <p:pic>
          <p:nvPicPr>
            <p:cNvPr id="63" name="Picture 6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5819" y="3156064"/>
              <a:ext cx="467585" cy="467585"/>
            </a:xfrm>
            <a:prstGeom prst="rect">
              <a:avLst/>
            </a:prstGeom>
          </p:spPr>
        </p:pic>
      </p:grpSp>
      <p:sp>
        <p:nvSpPr>
          <p:cNvPr id="59" name="Rectangle 58"/>
          <p:cNvSpPr/>
          <p:nvPr/>
        </p:nvSpPr>
        <p:spPr>
          <a:xfrm>
            <a:off x="227280" y="3135868"/>
            <a:ext cx="17207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Simultaneous IO</a:t>
            </a:r>
          </a:p>
        </p:txBody>
      </p:sp>
    </p:spTree>
    <p:extLst>
      <p:ext uri="{BB962C8B-B14F-4D97-AF65-F5344CB8AC3E}">
        <p14:creationId xmlns:p14="http://schemas.microsoft.com/office/powerpoint/2010/main" val="271143062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56" grpId="0" animBg="1"/>
      <p:bldP spid="57" grpId="0" animBg="1"/>
      <p:bldP spid="5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24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IO Integrity – Overlay Generation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4493419" y="1526407"/>
            <a:ext cx="3539206" cy="3824517"/>
          </a:xfrm>
          <a:prstGeom prst="roundRect">
            <a:avLst>
              <a:gd name="adj" fmla="val 4686"/>
            </a:avLst>
          </a:prstGeom>
          <a:solidFill>
            <a:sysClr val="window" lastClr="FFFFFF"/>
          </a:solidFill>
          <a:ln w="19050" cap="flat" cmpd="sng" algn="ctr">
            <a:solidFill>
              <a:srgbClr val="4472C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4573939" y="1680182"/>
            <a:ext cx="1483228" cy="169149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60" name="Group 59"/>
          <p:cNvGrpSpPr/>
          <p:nvPr/>
        </p:nvGrpSpPr>
        <p:grpSpPr>
          <a:xfrm>
            <a:off x="323850" y="1600200"/>
            <a:ext cx="1524000" cy="1524000"/>
            <a:chOff x="603009" y="2819400"/>
            <a:chExt cx="1524000" cy="1524000"/>
          </a:xfrm>
        </p:grpSpPr>
        <p:sp>
          <p:nvSpPr>
            <p:cNvPr id="61" name="Oval 60"/>
            <p:cNvSpPr/>
            <p:nvPr/>
          </p:nvSpPr>
          <p:spPr>
            <a:xfrm>
              <a:off x="603009" y="2819400"/>
              <a:ext cx="1524000" cy="1524000"/>
            </a:xfrm>
            <a:prstGeom prst="ellipse">
              <a:avLst/>
            </a:prstGeom>
            <a:solidFill>
              <a:srgbClr val="EAD6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2" name="Picture 6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3122" y="3581400"/>
              <a:ext cx="470958" cy="470958"/>
            </a:xfrm>
            <a:prstGeom prst="rect">
              <a:avLst/>
            </a:prstGeom>
          </p:spPr>
        </p:pic>
        <p:pic>
          <p:nvPicPr>
            <p:cNvPr id="63" name="Picture 6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5819" y="3156064"/>
              <a:ext cx="467585" cy="467585"/>
            </a:xfrm>
            <a:prstGeom prst="rect">
              <a:avLst/>
            </a:prstGeom>
          </p:spPr>
        </p:pic>
      </p:grpSp>
      <p:pic>
        <p:nvPicPr>
          <p:cNvPr id="64" name="Picture 6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2913" y="4876800"/>
            <a:ext cx="1143000" cy="1143000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5735" y="4866522"/>
            <a:ext cx="675367" cy="675367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227280" y="3135868"/>
            <a:ext cx="17207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Simultaneous IO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9B304EF-78C6-2C48-897E-00EBF59C5E0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6322" y="1803400"/>
            <a:ext cx="3073400" cy="307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85456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Aritra Dhar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25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IO Integrity – Overlay Generation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4493419" y="1318233"/>
            <a:ext cx="3539206" cy="4032691"/>
            <a:chOff x="1259013" y="1763487"/>
            <a:chExt cx="3539206" cy="4032691"/>
          </a:xfrm>
        </p:grpSpPr>
        <p:sp>
          <p:nvSpPr>
            <p:cNvPr id="26" name="Rounded Rectangle 25"/>
            <p:cNvSpPr/>
            <p:nvPr/>
          </p:nvSpPr>
          <p:spPr>
            <a:xfrm>
              <a:off x="1259013" y="1971661"/>
              <a:ext cx="3539206" cy="3824517"/>
            </a:xfrm>
            <a:prstGeom prst="roundRect">
              <a:avLst>
                <a:gd name="adj" fmla="val 4686"/>
              </a:avLst>
            </a:prstGeom>
            <a:solidFill>
              <a:sysClr val="window" lastClr="FFFFFF"/>
            </a:solidFill>
            <a:ln w="190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48015" y="5232425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Program</a:t>
              </a: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3184348" y="5219536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Cancel</a:t>
              </a: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3053747" y="2384240"/>
              <a:ext cx="1367772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324992" y="2401742"/>
              <a:ext cx="1144865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Insulin (U)</a:t>
              </a: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3053747" y="2935797"/>
              <a:ext cx="1367772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324992" y="2953299"/>
              <a:ext cx="1148071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Heart rate</a:t>
              </a: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1339533" y="2125436"/>
              <a:ext cx="1483228" cy="169149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302880" y="1763487"/>
              <a:ext cx="158408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Remote device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302880" y="4054494"/>
              <a:ext cx="1814920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Low limit (mg/cc)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300157" y="4604520"/>
              <a:ext cx="1858201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High limit (mg/cc)</a:t>
              </a: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3053747" y="3469882"/>
              <a:ext cx="1367771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1311739" y="3487384"/>
              <a:ext cx="17652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Basal rate (U/</a:t>
              </a:r>
              <a:r>
                <a: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Hr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3397482" y="2377457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3397482" y="2929738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3397482" y="3469882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42" name="Isosceles Triangle 41"/>
            <p:cNvSpPr/>
            <p:nvPr/>
          </p:nvSpPr>
          <p:spPr>
            <a:xfrm>
              <a:off x="4544675" y="2294585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Isosceles Triangle 42"/>
            <p:cNvSpPr/>
            <p:nvPr/>
          </p:nvSpPr>
          <p:spPr>
            <a:xfrm flipV="1">
              <a:off x="4544675" y="5086641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" name="Straight Connector 43"/>
            <p:cNvCxnSpPr>
              <a:stCxn id="42" idx="3"/>
              <a:endCxn id="43" idx="3"/>
            </p:cNvCxnSpPr>
            <p:nvPr/>
          </p:nvCxnSpPr>
          <p:spPr>
            <a:xfrm>
              <a:off x="4634430" y="2449335"/>
              <a:ext cx="0" cy="2637306"/>
            </a:xfrm>
            <a:prstGeom prst="line">
              <a:avLst/>
            </a:prstGeom>
            <a:ln w="19050" cap="sq">
              <a:solidFill>
                <a:schemeClr val="tx1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Rectangle 44"/>
            <p:cNvSpPr/>
            <p:nvPr/>
          </p:nvSpPr>
          <p:spPr>
            <a:xfrm>
              <a:off x="4590661" y="2507325"/>
              <a:ext cx="87537" cy="3048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6" name="Straight Arrow Connector 45"/>
            <p:cNvCxnSpPr/>
            <p:nvPr/>
          </p:nvCxnSpPr>
          <p:spPr>
            <a:xfrm>
              <a:off x="3076966" y="4267200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Rectangle 46"/>
            <p:cNvSpPr/>
            <p:nvPr/>
          </p:nvSpPr>
          <p:spPr>
            <a:xfrm>
              <a:off x="3992431" y="4052366"/>
              <a:ext cx="552243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48" name="Straight Arrow Connector 47"/>
            <p:cNvCxnSpPr/>
            <p:nvPr/>
          </p:nvCxnSpPr>
          <p:spPr>
            <a:xfrm>
              <a:off x="3076966" y="4776779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Rectangle 48"/>
            <p:cNvSpPr/>
            <p:nvPr/>
          </p:nvSpPr>
          <p:spPr>
            <a:xfrm>
              <a:off x="3992431" y="4561945"/>
              <a:ext cx="552243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3210374" y="4191000"/>
              <a:ext cx="87537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3236852" y="4690769"/>
              <a:ext cx="87537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3997623" y="4058464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3958066" y="4556719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61" name="Rectangle 60"/>
          <p:cNvSpPr/>
          <p:nvPr/>
        </p:nvSpPr>
        <p:spPr>
          <a:xfrm>
            <a:off x="8759729" y="3572319"/>
            <a:ext cx="1483228" cy="169149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4569619" y="1716737"/>
            <a:ext cx="3399193" cy="3549874"/>
          </a:xfrm>
          <a:prstGeom prst="rect">
            <a:avLst/>
          </a:prstGeom>
          <a:noFill/>
          <a:ln w="28575" cap="flat" cmpd="sng" algn="ctr">
            <a:solidFill>
              <a:srgbClr val="92D05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4670301" y="1663799"/>
            <a:ext cx="3108780" cy="248296"/>
          </a:xfrm>
          <a:prstGeom prst="rect">
            <a:avLst/>
          </a:prstGeom>
          <a:solidFill>
            <a:srgbClr val="B8DBA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4949982" y="1600431"/>
            <a:ext cx="2711834" cy="3385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Verified UI from secure_site.io</a:t>
            </a:r>
          </a:p>
        </p:txBody>
      </p:sp>
      <p:pic>
        <p:nvPicPr>
          <p:cNvPr id="60" name="Picture 5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3433702" y="5063220"/>
            <a:ext cx="533701" cy="533701"/>
          </a:xfrm>
          <a:prstGeom prst="rect">
            <a:avLst/>
          </a:prstGeom>
        </p:spPr>
      </p:pic>
      <p:grpSp>
        <p:nvGrpSpPr>
          <p:cNvPr id="73" name="Group 72"/>
          <p:cNvGrpSpPr/>
          <p:nvPr/>
        </p:nvGrpSpPr>
        <p:grpSpPr>
          <a:xfrm>
            <a:off x="323850" y="1600200"/>
            <a:ext cx="1524000" cy="1524000"/>
            <a:chOff x="603009" y="2819400"/>
            <a:chExt cx="1524000" cy="1524000"/>
          </a:xfrm>
        </p:grpSpPr>
        <p:sp>
          <p:nvSpPr>
            <p:cNvPr id="74" name="Oval 73"/>
            <p:cNvSpPr/>
            <p:nvPr/>
          </p:nvSpPr>
          <p:spPr>
            <a:xfrm>
              <a:off x="603009" y="2819400"/>
              <a:ext cx="1524000" cy="1524000"/>
            </a:xfrm>
            <a:prstGeom prst="ellipse">
              <a:avLst/>
            </a:prstGeom>
            <a:solidFill>
              <a:srgbClr val="EAD6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5" name="Picture 7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3122" y="3581400"/>
              <a:ext cx="470958" cy="470958"/>
            </a:xfrm>
            <a:prstGeom prst="rect">
              <a:avLst/>
            </a:prstGeom>
          </p:spPr>
        </p:pic>
        <p:pic>
          <p:nvPicPr>
            <p:cNvPr id="76" name="Picture 7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5819" y="3156064"/>
              <a:ext cx="467585" cy="467585"/>
            </a:xfrm>
            <a:prstGeom prst="rect">
              <a:avLst/>
            </a:prstGeom>
          </p:spPr>
        </p:pic>
      </p:grpSp>
      <p:pic>
        <p:nvPicPr>
          <p:cNvPr id="77" name="Picture 7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26" b="10939"/>
          <a:stretch/>
        </p:blipFill>
        <p:spPr>
          <a:xfrm>
            <a:off x="3890501" y="4968395"/>
            <a:ext cx="1059481" cy="827822"/>
          </a:xfrm>
          <a:prstGeom prst="rect">
            <a:avLst/>
          </a:prstGeom>
        </p:spPr>
      </p:pic>
      <p:pic>
        <p:nvPicPr>
          <p:cNvPr id="78" name="Picture 77"/>
          <p:cNvPicPr>
            <a:picLocks noChangeAspect="1"/>
          </p:cNvPicPr>
          <p:nvPr/>
        </p:nvPicPr>
        <p:blipFill rotWithShape="1">
          <a:blip r:embed="rId6"/>
          <a:srcRect l="35542" t="19680" r="35441" b="39379"/>
          <a:stretch/>
        </p:blipFill>
        <p:spPr>
          <a:xfrm>
            <a:off x="2436019" y="5051268"/>
            <a:ext cx="1018563" cy="738520"/>
          </a:xfrm>
          <a:prstGeom prst="rect">
            <a:avLst/>
          </a:prstGeom>
        </p:spPr>
      </p:pic>
      <p:sp>
        <p:nvSpPr>
          <p:cNvPr id="54" name="Rectangle 53"/>
          <p:cNvSpPr/>
          <p:nvPr/>
        </p:nvSpPr>
        <p:spPr>
          <a:xfrm>
            <a:off x="227280" y="3135868"/>
            <a:ext cx="17207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Simultaneous IO</a:t>
            </a:r>
          </a:p>
        </p:txBody>
      </p:sp>
    </p:spTree>
    <p:extLst>
      <p:ext uri="{BB962C8B-B14F-4D97-AF65-F5344CB8AC3E}">
        <p14:creationId xmlns:p14="http://schemas.microsoft.com/office/powerpoint/2010/main" val="1247951331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Aritra Dhar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26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IO Integrity – Input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4493419" y="1526407"/>
            <a:ext cx="3539206" cy="3824517"/>
          </a:xfrm>
          <a:prstGeom prst="roundRect">
            <a:avLst>
              <a:gd name="adj" fmla="val 4686"/>
            </a:avLst>
          </a:prstGeom>
          <a:solidFill>
            <a:sysClr val="window" lastClr="FFFFFF"/>
          </a:solidFill>
          <a:ln w="19050" cap="flat" cmpd="sng" algn="ctr">
            <a:solidFill>
              <a:srgbClr val="4472C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4982421" y="4787171"/>
            <a:ext cx="999415" cy="411480"/>
          </a:xfrm>
          <a:prstGeom prst="rect">
            <a:avLst/>
          </a:prstGeom>
          <a:solidFill>
            <a:srgbClr val="E7E6E6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Program</a:t>
            </a:r>
          </a:p>
        </p:txBody>
      </p:sp>
      <p:sp>
        <p:nvSpPr>
          <p:cNvPr id="28" name="Rectangle 27"/>
          <p:cNvSpPr/>
          <p:nvPr/>
        </p:nvSpPr>
        <p:spPr>
          <a:xfrm>
            <a:off x="6418754" y="4774282"/>
            <a:ext cx="999415" cy="411480"/>
          </a:xfrm>
          <a:prstGeom prst="rect">
            <a:avLst/>
          </a:prstGeom>
          <a:solidFill>
            <a:srgbClr val="E7E6E6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Cancel</a:t>
            </a:r>
          </a:p>
        </p:txBody>
      </p:sp>
      <p:sp>
        <p:nvSpPr>
          <p:cNvPr id="29" name="Rectangle 28"/>
          <p:cNvSpPr/>
          <p:nvPr/>
        </p:nvSpPr>
        <p:spPr>
          <a:xfrm>
            <a:off x="6288153" y="1938986"/>
            <a:ext cx="1367772" cy="379214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559398" y="1956488"/>
            <a:ext cx="1144865" cy="369332"/>
          </a:xfrm>
          <a:prstGeom prst="rect">
            <a:avLst/>
          </a:prstGeom>
          <a:solidFill>
            <a:sysClr val="window" lastClr="FFFFFF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Insulin (U)</a:t>
            </a:r>
          </a:p>
        </p:txBody>
      </p:sp>
      <p:sp>
        <p:nvSpPr>
          <p:cNvPr id="31" name="Rectangle 30"/>
          <p:cNvSpPr/>
          <p:nvPr/>
        </p:nvSpPr>
        <p:spPr>
          <a:xfrm>
            <a:off x="6288153" y="2490543"/>
            <a:ext cx="1367772" cy="379214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559398" y="2508045"/>
            <a:ext cx="1148071" cy="369332"/>
          </a:xfrm>
          <a:prstGeom prst="rect">
            <a:avLst/>
          </a:prstGeom>
          <a:solidFill>
            <a:sysClr val="window" lastClr="FFFFFF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Heart rate</a:t>
            </a:r>
          </a:p>
        </p:txBody>
      </p:sp>
      <p:sp>
        <p:nvSpPr>
          <p:cNvPr id="33" name="Rectangle 32"/>
          <p:cNvSpPr/>
          <p:nvPr/>
        </p:nvSpPr>
        <p:spPr>
          <a:xfrm>
            <a:off x="4573939" y="1680182"/>
            <a:ext cx="1483228" cy="169149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537286" y="1318233"/>
            <a:ext cx="158408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Remote device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537286" y="3609240"/>
            <a:ext cx="1814920" cy="369332"/>
          </a:xfrm>
          <a:prstGeom prst="rect">
            <a:avLst/>
          </a:prstGeom>
          <a:solidFill>
            <a:sysClr val="window" lastClr="FFFFFF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Low limit (mg/cc)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4534563" y="4159266"/>
            <a:ext cx="1858201" cy="369332"/>
          </a:xfrm>
          <a:prstGeom prst="rect">
            <a:avLst/>
          </a:prstGeom>
          <a:solidFill>
            <a:sysClr val="window" lastClr="FFFFFF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High limit (mg/cc)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288153" y="3024628"/>
            <a:ext cx="1367771" cy="379214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4546145" y="3042130"/>
            <a:ext cx="1765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Basal rate (U/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Hr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)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6631888" y="193220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631888" y="248448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6631888" y="30246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42" name="Isosceles Triangle 41"/>
          <p:cNvSpPr/>
          <p:nvPr/>
        </p:nvSpPr>
        <p:spPr>
          <a:xfrm>
            <a:off x="7779081" y="1849331"/>
            <a:ext cx="179510" cy="15475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Isosceles Triangle 42"/>
          <p:cNvSpPr/>
          <p:nvPr/>
        </p:nvSpPr>
        <p:spPr>
          <a:xfrm flipV="1">
            <a:off x="7779081" y="4641387"/>
            <a:ext cx="179510" cy="15475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Connector 43"/>
          <p:cNvCxnSpPr>
            <a:stCxn id="42" idx="3"/>
            <a:endCxn id="43" idx="3"/>
          </p:cNvCxnSpPr>
          <p:nvPr/>
        </p:nvCxnSpPr>
        <p:spPr>
          <a:xfrm>
            <a:off x="7868836" y="2004081"/>
            <a:ext cx="0" cy="2637306"/>
          </a:xfrm>
          <a:prstGeom prst="line">
            <a:avLst/>
          </a:prstGeom>
          <a:ln w="19050" cap="sq">
            <a:solidFill>
              <a:schemeClr val="tx1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7825067" y="2062071"/>
            <a:ext cx="87537" cy="304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Arrow Connector 45"/>
          <p:cNvCxnSpPr/>
          <p:nvPr/>
        </p:nvCxnSpPr>
        <p:spPr>
          <a:xfrm>
            <a:off x="6311372" y="3821946"/>
            <a:ext cx="856240" cy="0"/>
          </a:xfrm>
          <a:prstGeom prst="straightConnector1">
            <a:avLst/>
          </a:prstGeom>
          <a:ln w="19050" cap="sq">
            <a:solidFill>
              <a:schemeClr val="tx1"/>
            </a:solidFill>
            <a:round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7226837" y="3607112"/>
            <a:ext cx="552243" cy="379214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8" name="Straight Arrow Connector 47"/>
          <p:cNvCxnSpPr/>
          <p:nvPr/>
        </p:nvCxnSpPr>
        <p:spPr>
          <a:xfrm>
            <a:off x="6311372" y="4331525"/>
            <a:ext cx="856240" cy="0"/>
          </a:xfrm>
          <a:prstGeom prst="straightConnector1">
            <a:avLst/>
          </a:prstGeom>
          <a:ln w="19050" cap="sq">
            <a:solidFill>
              <a:schemeClr val="tx1"/>
            </a:solidFill>
            <a:round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/>
          <p:cNvSpPr/>
          <p:nvPr/>
        </p:nvSpPr>
        <p:spPr>
          <a:xfrm>
            <a:off x="7226837" y="4116691"/>
            <a:ext cx="552243" cy="379214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6444780" y="3745746"/>
            <a:ext cx="87537" cy="152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6471258" y="4245515"/>
            <a:ext cx="87537" cy="152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/>
          <p:cNvSpPr txBox="1"/>
          <p:nvPr/>
        </p:nvSpPr>
        <p:spPr>
          <a:xfrm>
            <a:off x="7232029" y="361321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7192472" y="41114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4569619" y="1716737"/>
            <a:ext cx="3399193" cy="3549874"/>
          </a:xfrm>
          <a:prstGeom prst="rect">
            <a:avLst/>
          </a:prstGeom>
          <a:noFill/>
          <a:ln w="28575" cap="flat" cmpd="sng" algn="ctr">
            <a:solidFill>
              <a:srgbClr val="92D05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4670301" y="1663799"/>
            <a:ext cx="3108780" cy="248296"/>
          </a:xfrm>
          <a:prstGeom prst="rect">
            <a:avLst/>
          </a:prstGeom>
          <a:solidFill>
            <a:srgbClr val="B8DBA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4949982" y="1600431"/>
            <a:ext cx="2711834" cy="3385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Verified UI from secure_site.io</a:t>
            </a:r>
          </a:p>
        </p:txBody>
      </p:sp>
      <p:pic>
        <p:nvPicPr>
          <p:cNvPr id="68" name="Picture 67"/>
          <p:cNvPicPr>
            <a:picLocks noChangeAspect="1"/>
          </p:cNvPicPr>
          <p:nvPr/>
        </p:nvPicPr>
        <p:blipFill>
          <a:blip r:embed="rId2" cstate="print">
            <a:duotone>
              <a:srgbClr val="70AD47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5719" y="2144384"/>
            <a:ext cx="255037" cy="242811"/>
          </a:xfrm>
          <a:prstGeom prst="rect">
            <a:avLst/>
          </a:prstGeom>
        </p:spPr>
      </p:pic>
      <p:grpSp>
        <p:nvGrpSpPr>
          <p:cNvPr id="62" name="Group 61"/>
          <p:cNvGrpSpPr/>
          <p:nvPr/>
        </p:nvGrpSpPr>
        <p:grpSpPr>
          <a:xfrm>
            <a:off x="132152" y="4837807"/>
            <a:ext cx="2137590" cy="1026233"/>
            <a:chOff x="8028403" y="4522648"/>
            <a:chExt cx="2099323" cy="1026233"/>
          </a:xfrm>
        </p:grpSpPr>
        <p:sp>
          <p:nvSpPr>
            <p:cNvPr id="64" name="Rounded Rectangle 63"/>
            <p:cNvSpPr/>
            <p:nvPr/>
          </p:nvSpPr>
          <p:spPr>
            <a:xfrm>
              <a:off x="8028403" y="4522648"/>
              <a:ext cx="2099323" cy="1026233"/>
            </a:xfrm>
            <a:prstGeom prst="roundRect">
              <a:avLst>
                <a:gd name="adj" fmla="val 10215"/>
              </a:avLst>
            </a:prstGeom>
            <a:solidFill>
              <a:srgbClr val="BAC5E8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65" name="Picture 64"/>
            <p:cNvPicPr>
              <a:picLocks noChangeAspect="1"/>
            </p:cNvPicPr>
            <p:nvPr/>
          </p:nvPicPr>
          <p:blipFill rotWithShape="1">
            <a:blip r:embed="rId3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232" b="8798"/>
            <a:stretch/>
          </p:blipFill>
          <p:spPr>
            <a:xfrm>
              <a:off x="9051790" y="4658145"/>
              <a:ext cx="914400" cy="749534"/>
            </a:xfrm>
            <a:prstGeom prst="rect">
              <a:avLst/>
            </a:prstGeom>
          </p:spPr>
        </p:pic>
        <p:pic>
          <p:nvPicPr>
            <p:cNvPr id="69" name="Picture 6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35061" y="4624695"/>
              <a:ext cx="770219" cy="770219"/>
            </a:xfrm>
            <a:prstGeom prst="rect">
              <a:avLst/>
            </a:prstGeom>
          </p:spPr>
        </p:pic>
      </p:grpSp>
      <p:sp>
        <p:nvSpPr>
          <p:cNvPr id="71" name="TextBox 70"/>
          <p:cNvSpPr txBox="1"/>
          <p:nvPr/>
        </p:nvSpPr>
        <p:spPr>
          <a:xfrm>
            <a:off x="6673711" y="1947206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75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6673711" y="2499487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>
                <a:solidFill>
                  <a:prstClr val="black"/>
                </a:solidFill>
                <a:latin typeface="Calibri" panose="020F0502020204030204"/>
              </a:rPr>
              <a:t>177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6673711" y="3039631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>
                <a:solidFill>
                  <a:prstClr val="black"/>
                </a:solidFill>
                <a:latin typeface="Calibri" panose="020F0502020204030204"/>
              </a:rPr>
              <a:t>0.025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7273852" y="3628213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>
                <a:solidFill>
                  <a:prstClr val="black"/>
                </a:solidFill>
                <a:latin typeface="Calibri" panose="020F0502020204030204"/>
              </a:rPr>
              <a:t>60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7234295" y="4126468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>
                <a:solidFill>
                  <a:prstClr val="black"/>
                </a:solidFill>
                <a:latin typeface="Calibri" panose="020F0502020204030204"/>
              </a:rPr>
              <a:t>105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grpSp>
        <p:nvGrpSpPr>
          <p:cNvPr id="104" name="Group 103"/>
          <p:cNvGrpSpPr/>
          <p:nvPr/>
        </p:nvGrpSpPr>
        <p:grpSpPr>
          <a:xfrm>
            <a:off x="323850" y="1600200"/>
            <a:ext cx="1524000" cy="1524000"/>
            <a:chOff x="603009" y="2819400"/>
            <a:chExt cx="1524000" cy="1524000"/>
          </a:xfrm>
        </p:grpSpPr>
        <p:sp>
          <p:nvSpPr>
            <p:cNvPr id="105" name="Oval 104"/>
            <p:cNvSpPr/>
            <p:nvPr/>
          </p:nvSpPr>
          <p:spPr>
            <a:xfrm>
              <a:off x="603009" y="2819400"/>
              <a:ext cx="1524000" cy="1524000"/>
            </a:xfrm>
            <a:prstGeom prst="ellipse">
              <a:avLst/>
            </a:prstGeom>
            <a:solidFill>
              <a:srgbClr val="EAD6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6" name="Picture 10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3122" y="3581400"/>
              <a:ext cx="470958" cy="470958"/>
            </a:xfrm>
            <a:prstGeom prst="rect">
              <a:avLst/>
            </a:prstGeom>
          </p:spPr>
        </p:pic>
        <p:pic>
          <p:nvPicPr>
            <p:cNvPr id="107" name="Picture 10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5819" y="3156064"/>
              <a:ext cx="467585" cy="467585"/>
            </a:xfrm>
            <a:prstGeom prst="rect">
              <a:avLst/>
            </a:prstGeom>
          </p:spPr>
        </p:pic>
      </p:grpSp>
      <p:pic>
        <p:nvPicPr>
          <p:cNvPr id="110" name="Picture 10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3433702" y="5063220"/>
            <a:ext cx="533701" cy="533701"/>
          </a:xfrm>
          <a:prstGeom prst="rect">
            <a:avLst/>
          </a:prstGeom>
        </p:spPr>
      </p:pic>
      <p:pic>
        <p:nvPicPr>
          <p:cNvPr id="111" name="Picture 110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26" b="10939"/>
          <a:stretch/>
        </p:blipFill>
        <p:spPr>
          <a:xfrm>
            <a:off x="3890501" y="4968395"/>
            <a:ext cx="1059481" cy="827822"/>
          </a:xfrm>
          <a:prstGeom prst="rect">
            <a:avLst/>
          </a:prstGeom>
        </p:spPr>
      </p:pic>
      <p:pic>
        <p:nvPicPr>
          <p:cNvPr id="109" name="Picture 108"/>
          <p:cNvPicPr>
            <a:picLocks noChangeAspect="1"/>
          </p:cNvPicPr>
          <p:nvPr/>
        </p:nvPicPr>
        <p:blipFill rotWithShape="1">
          <a:blip r:embed="rId9"/>
          <a:srcRect l="35542" t="19680" r="35441" b="39379"/>
          <a:stretch/>
        </p:blipFill>
        <p:spPr>
          <a:xfrm>
            <a:off x="2436019" y="5051268"/>
            <a:ext cx="1018563" cy="738520"/>
          </a:xfrm>
          <a:prstGeom prst="rect">
            <a:avLst/>
          </a:prstGeom>
        </p:spPr>
      </p:pic>
      <p:sp>
        <p:nvSpPr>
          <p:cNvPr id="54" name="Rectangle 53"/>
          <p:cNvSpPr/>
          <p:nvPr/>
        </p:nvSpPr>
        <p:spPr>
          <a:xfrm>
            <a:off x="227280" y="3135868"/>
            <a:ext cx="17207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Simultaneous IO</a:t>
            </a:r>
          </a:p>
        </p:txBody>
      </p:sp>
    </p:spTree>
    <p:extLst>
      <p:ext uri="{BB962C8B-B14F-4D97-AF65-F5344CB8AC3E}">
        <p14:creationId xmlns:p14="http://schemas.microsoft.com/office/powerpoint/2010/main" val="255380202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84864E-7 2.59259E-6 L 0.01094 2.59259E-6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2181E-6 -2.59259E-6 L 0.03413 0.00162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06" y="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500"/>
                            </p:stCondLst>
                            <p:childTnLst>
                              <p:par>
                                <p:cTn id="37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44887E-7 -4.07407E-6 L -0.01967 0.40301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90" y="20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6500"/>
                            </p:stCondLst>
                            <p:childTnLst>
                              <p:par>
                                <p:cTn id="40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1" dur="250" autoRev="1" fill="remove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9966"/>
                                      </p:to>
                                    </p:animClr>
                                    <p:animClr clrSpc="rgb" dir="cw">
                                      <p:cBhvr>
                                        <p:cTn id="42" dur="250" autoRev="1" fill="remove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9966"/>
                                      </p:to>
                                    </p:animClr>
                                    <p:set>
                                      <p:cBhvr>
                                        <p:cTn id="43" dur="250" autoRev="1" fill="remove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4" dur="250" autoRev="1" fill="remove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50" grpId="0" animBg="1"/>
      <p:bldP spid="51" grpId="0" animBg="1"/>
      <p:bldP spid="71" grpId="0"/>
      <p:bldP spid="72" grpId="0"/>
      <p:bldP spid="73" grpId="0"/>
      <p:bldP spid="74" grpId="0"/>
      <p:bldP spid="7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480469" y="1719488"/>
            <a:ext cx="11537950" cy="4210046"/>
          </a:xfrm>
        </p:spPr>
        <p:txBody>
          <a:bodyPr/>
          <a:lstStyle/>
          <a:p>
            <a:r>
              <a:rPr lang="en-US" dirty="0"/>
              <a:t>Output Integrity: Low cognitive load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Several existing mechanisms</a:t>
            </a:r>
          </a:p>
          <a:p>
            <a:pPr lvl="1"/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27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Grabbing User Attention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302419" y="1592714"/>
            <a:ext cx="1524000" cy="1524000"/>
            <a:chOff x="6704915" y="2807638"/>
            <a:chExt cx="1524000" cy="1524000"/>
          </a:xfrm>
        </p:grpSpPr>
        <p:sp>
          <p:nvSpPr>
            <p:cNvPr id="8" name="Oval 7"/>
            <p:cNvSpPr/>
            <p:nvPr/>
          </p:nvSpPr>
          <p:spPr>
            <a:xfrm>
              <a:off x="6704915" y="2807638"/>
              <a:ext cx="1524000" cy="1524000"/>
            </a:xfrm>
            <a:prstGeom prst="ellipse">
              <a:avLst/>
            </a:prstGeom>
            <a:solidFill>
              <a:srgbClr val="B4EE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85915" y="3162173"/>
              <a:ext cx="914095" cy="914095"/>
            </a:xfrm>
            <a:prstGeom prst="rect">
              <a:avLst/>
            </a:prstGeom>
          </p:spPr>
        </p:pic>
      </p:grpSp>
      <p:sp>
        <p:nvSpPr>
          <p:cNvPr id="10" name="TextBox 9"/>
          <p:cNvSpPr txBox="1"/>
          <p:nvPr/>
        </p:nvSpPr>
        <p:spPr>
          <a:xfrm>
            <a:off x="7617619" y="5029200"/>
            <a:ext cx="2967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Put 1 in front of all inputs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99379" y="3135868"/>
            <a:ext cx="19300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Low cognitive load</a:t>
            </a:r>
          </a:p>
        </p:txBody>
      </p:sp>
    </p:spTree>
    <p:extLst>
      <p:ext uri="{BB962C8B-B14F-4D97-AF65-F5344CB8AC3E}">
        <p14:creationId xmlns:p14="http://schemas.microsoft.com/office/powerpoint/2010/main" val="94525640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27" presetClass="emph" presetSubtype="0" repeatCount="indefinite" fill="remove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7" dur="25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D647"/>
                                      </p:to>
                                    </p:animClr>
                                    <p:animClr clrSpc="rgb" dir="cw">
                                      <p:cBhvr>
                                        <p:cTn id="18" dur="25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D647"/>
                                      </p:to>
                                    </p:animClr>
                                    <p:set>
                                      <p:cBhvr>
                                        <p:cTn id="19" dur="25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25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10" grpId="0"/>
      <p:bldP spid="10" grpId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3C76101A-A129-604B-814A-52543C534888}"/>
              </a:ext>
            </a:extLst>
          </p:cNvPr>
          <p:cNvSpPr txBox="1"/>
          <p:nvPr/>
        </p:nvSpPr>
        <p:spPr>
          <a:xfrm>
            <a:off x="7617619" y="5029200"/>
            <a:ext cx="2967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Put 1 in front of all inputs</a:t>
            </a:r>
          </a:p>
        </p:txBody>
      </p:sp>
      <p:sp>
        <p:nvSpPr>
          <p:cNvPr id="15" name="Rectangle 14"/>
          <p:cNvSpPr/>
          <p:nvPr/>
        </p:nvSpPr>
        <p:spPr>
          <a:xfrm>
            <a:off x="99379" y="3135868"/>
            <a:ext cx="19300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Low cognitive load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480469" y="1719488"/>
            <a:ext cx="11537950" cy="4210046"/>
          </a:xfrm>
        </p:spPr>
        <p:txBody>
          <a:bodyPr/>
          <a:lstStyle/>
          <a:p>
            <a:r>
              <a:rPr lang="en-US" dirty="0"/>
              <a:t>Output Integrity: Low cognitive load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Several existing mechanisms</a:t>
            </a:r>
          </a:p>
          <a:p>
            <a:pPr lvl="1"/>
            <a:r>
              <a:rPr lang="en-US" dirty="0" err="1"/>
              <a:t>Lightbox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28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Grabbing User Attention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302419" y="1592714"/>
            <a:ext cx="1524000" cy="1524000"/>
            <a:chOff x="6704915" y="2807638"/>
            <a:chExt cx="1524000" cy="1524000"/>
          </a:xfrm>
        </p:grpSpPr>
        <p:sp>
          <p:nvSpPr>
            <p:cNvPr id="8" name="Oval 7"/>
            <p:cNvSpPr/>
            <p:nvPr/>
          </p:nvSpPr>
          <p:spPr>
            <a:xfrm>
              <a:off x="6704915" y="2807638"/>
              <a:ext cx="1524000" cy="1524000"/>
            </a:xfrm>
            <a:prstGeom prst="ellipse">
              <a:avLst/>
            </a:prstGeom>
            <a:solidFill>
              <a:srgbClr val="B4EE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85915" y="3162173"/>
              <a:ext cx="914095" cy="914095"/>
            </a:xfrm>
            <a:prstGeom prst="rect">
              <a:avLst/>
            </a:prstGeom>
          </p:spPr>
        </p:pic>
      </p:grpSp>
      <p:sp>
        <p:nvSpPr>
          <p:cNvPr id="10" name="Rectangle 9"/>
          <p:cNvSpPr/>
          <p:nvPr/>
        </p:nvSpPr>
        <p:spPr>
          <a:xfrm>
            <a:off x="0" y="0"/>
            <a:ext cx="12187238" cy="2971800"/>
          </a:xfrm>
          <a:prstGeom prst="rect">
            <a:avLst/>
          </a:prstGeom>
          <a:solidFill>
            <a:schemeClr val="tx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0" y="3326334"/>
            <a:ext cx="12187238" cy="3531665"/>
          </a:xfrm>
          <a:prstGeom prst="rect">
            <a:avLst/>
          </a:prstGeom>
          <a:solidFill>
            <a:schemeClr val="tx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4493419" y="2971801"/>
            <a:ext cx="7693819" cy="354534"/>
          </a:xfrm>
          <a:prstGeom prst="rect">
            <a:avLst/>
          </a:prstGeom>
          <a:solidFill>
            <a:schemeClr val="tx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0" y="2971801"/>
            <a:ext cx="2893219" cy="354534"/>
          </a:xfrm>
          <a:prstGeom prst="rect">
            <a:avLst/>
          </a:prstGeom>
          <a:solidFill>
            <a:schemeClr val="tx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16332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repeatCount="indefinite" fill="remove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D647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D647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480469" y="1719488"/>
            <a:ext cx="11537950" cy="4210046"/>
          </a:xfrm>
        </p:spPr>
        <p:txBody>
          <a:bodyPr/>
          <a:lstStyle/>
          <a:p>
            <a:r>
              <a:rPr lang="en-US" dirty="0"/>
              <a:t>Output Integrity: Low cognitive load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Several existing mechanisms</a:t>
            </a:r>
          </a:p>
          <a:p>
            <a:pPr lvl="1"/>
            <a:r>
              <a:rPr lang="en-US" dirty="0" err="1"/>
              <a:t>Lightbox</a:t>
            </a:r>
            <a:endParaRPr lang="en-US" dirty="0"/>
          </a:p>
          <a:p>
            <a:pPr lvl="1"/>
            <a:r>
              <a:rPr lang="en-US" dirty="0"/>
              <a:t>Highlight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29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Grabbing User Attention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302419" y="1592714"/>
            <a:ext cx="1524000" cy="1524000"/>
            <a:chOff x="6704915" y="2807638"/>
            <a:chExt cx="1524000" cy="1524000"/>
          </a:xfrm>
        </p:grpSpPr>
        <p:sp>
          <p:nvSpPr>
            <p:cNvPr id="8" name="Oval 7"/>
            <p:cNvSpPr/>
            <p:nvPr/>
          </p:nvSpPr>
          <p:spPr>
            <a:xfrm>
              <a:off x="6704915" y="2807638"/>
              <a:ext cx="1524000" cy="1524000"/>
            </a:xfrm>
            <a:prstGeom prst="ellipse">
              <a:avLst/>
            </a:prstGeom>
            <a:solidFill>
              <a:srgbClr val="B4EE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85915" y="3162173"/>
              <a:ext cx="914095" cy="914095"/>
            </a:xfrm>
            <a:prstGeom prst="rect">
              <a:avLst/>
            </a:prstGeom>
          </p:spPr>
        </p:pic>
      </p:grpSp>
      <p:sp>
        <p:nvSpPr>
          <p:cNvPr id="10" name="Rectangle 9"/>
          <p:cNvSpPr/>
          <p:nvPr/>
        </p:nvSpPr>
        <p:spPr>
          <a:xfrm>
            <a:off x="3121819" y="3352800"/>
            <a:ext cx="1524000" cy="381000"/>
          </a:xfrm>
          <a:prstGeom prst="rect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99379" y="3135868"/>
            <a:ext cx="19300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Low cognitive load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A607CAF-5B67-8C49-A34D-D88E8E89FBDE}"/>
              </a:ext>
            </a:extLst>
          </p:cNvPr>
          <p:cNvSpPr txBox="1"/>
          <p:nvPr/>
        </p:nvSpPr>
        <p:spPr>
          <a:xfrm>
            <a:off x="7617619" y="5029200"/>
            <a:ext cx="2967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Put 1 in front of all inputs</a:t>
            </a:r>
          </a:p>
        </p:txBody>
      </p:sp>
    </p:spTree>
    <p:extLst>
      <p:ext uri="{BB962C8B-B14F-4D97-AF65-F5344CB8AC3E}">
        <p14:creationId xmlns:p14="http://schemas.microsoft.com/office/powerpoint/2010/main" val="263080950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7" presetClass="emph" presetSubtype="0" repeatCount="indefinite" fill="remove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" dur="250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D647"/>
                                      </p:to>
                                    </p:animClr>
                                    <p:animClr clrSpc="rgb" dir="cw">
                                      <p:cBhvr>
                                        <p:cTn id="10" dur="250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D647"/>
                                      </p:to>
                                    </p:animClr>
                                    <p:set>
                                      <p:cBhvr>
                                        <p:cTn id="11" dur="250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250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3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5427A-1645-4B9B-980F-0015CB67CBDF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9561259" y="10246793"/>
            <a:ext cx="3076337" cy="305367"/>
          </a:xfrm>
        </p:spPr>
        <p:txBody>
          <a:bodyPr/>
          <a:lstStyle/>
          <a:p>
            <a:r>
              <a:rPr lang="en-GB" dirty="0"/>
              <a:t>Aritra Dhar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3</a:t>
            </a:fld>
            <a:endParaRPr lang="en-GB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>
          <a:xfrm>
            <a:off x="264685" y="620714"/>
            <a:ext cx="11537950" cy="972000"/>
          </a:xfrm>
        </p:spPr>
        <p:txBody>
          <a:bodyPr/>
          <a:lstStyle/>
          <a:p>
            <a:r>
              <a:rPr lang="en-GB" dirty="0"/>
              <a:t>Motivation</a:t>
            </a:r>
          </a:p>
        </p:txBody>
      </p:sp>
      <p:pic>
        <p:nvPicPr>
          <p:cNvPr id="3074" name="Picture 2" descr="Could your pacemaker be hackable?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6250" r="9406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28"/>
          <a:stretch/>
        </p:blipFill>
        <p:spPr bwMode="auto">
          <a:xfrm>
            <a:off x="8806061" y="1168034"/>
            <a:ext cx="2909820" cy="1956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70" y="2418237"/>
            <a:ext cx="2041038" cy="2041038"/>
          </a:xfrm>
          <a:prstGeom prst="rect">
            <a:avLst/>
          </a:prstGeom>
        </p:spPr>
      </p:pic>
      <p:pic>
        <p:nvPicPr>
          <p:cNvPr id="40" name="Picture 2" descr="Image result for dana diabecare rs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4218" y="4267201"/>
            <a:ext cx="2665052" cy="1332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8" name="Group 57"/>
          <p:cNvGrpSpPr/>
          <p:nvPr/>
        </p:nvGrpSpPr>
        <p:grpSpPr>
          <a:xfrm>
            <a:off x="3505086" y="2497608"/>
            <a:ext cx="3539206" cy="3824517"/>
            <a:chOff x="1259013" y="1971661"/>
            <a:chExt cx="3539206" cy="3824517"/>
          </a:xfrm>
        </p:grpSpPr>
        <p:sp>
          <p:nvSpPr>
            <p:cNvPr id="59" name="Rounded Rectangle 58"/>
            <p:cNvSpPr/>
            <p:nvPr/>
          </p:nvSpPr>
          <p:spPr>
            <a:xfrm>
              <a:off x="1259013" y="2168682"/>
              <a:ext cx="3539206" cy="3627496"/>
            </a:xfrm>
            <a:prstGeom prst="roundRect">
              <a:avLst>
                <a:gd name="adj" fmla="val 4686"/>
              </a:avLst>
            </a:prstGeom>
            <a:solidFill>
              <a:sysClr val="window" lastClr="FFFFFF"/>
            </a:solidFill>
            <a:ln w="190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1748015" y="5232425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Program</a:t>
              </a:r>
            </a:p>
          </p:txBody>
        </p:sp>
        <p:sp>
          <p:nvSpPr>
            <p:cNvPr id="61" name="Rectangle 60"/>
            <p:cNvSpPr/>
            <p:nvPr/>
          </p:nvSpPr>
          <p:spPr>
            <a:xfrm>
              <a:off x="3184348" y="5219536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Cancel</a:t>
              </a:r>
            </a:p>
          </p:txBody>
        </p:sp>
        <p:sp>
          <p:nvSpPr>
            <p:cNvPr id="62" name="Rectangle 61"/>
            <p:cNvSpPr/>
            <p:nvPr/>
          </p:nvSpPr>
          <p:spPr>
            <a:xfrm>
              <a:off x="3053747" y="2384240"/>
              <a:ext cx="1367772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1324992" y="2401742"/>
              <a:ext cx="1189749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Heart beat</a:t>
              </a:r>
            </a:p>
          </p:txBody>
        </p:sp>
        <p:sp>
          <p:nvSpPr>
            <p:cNvPr id="64" name="Rectangle 63"/>
            <p:cNvSpPr/>
            <p:nvPr/>
          </p:nvSpPr>
          <p:spPr>
            <a:xfrm>
              <a:off x="3053747" y="2935797"/>
              <a:ext cx="1367772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1324992" y="2953299"/>
              <a:ext cx="1144865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Insulin (U)</a:t>
              </a:r>
            </a:p>
          </p:txBody>
        </p:sp>
        <p:sp>
          <p:nvSpPr>
            <p:cNvPr id="66" name="Rectangle 65"/>
            <p:cNvSpPr/>
            <p:nvPr/>
          </p:nvSpPr>
          <p:spPr>
            <a:xfrm>
              <a:off x="1339533" y="2125436"/>
              <a:ext cx="1483228" cy="169149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1302880" y="1971661"/>
              <a:ext cx="15840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Remote device</a:t>
              </a: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1302880" y="4054494"/>
              <a:ext cx="1838965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Low limit (mg/</a:t>
              </a:r>
              <a:r>
                <a: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dL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1300157" y="4604520"/>
              <a:ext cx="1882247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High limit (mg/</a:t>
              </a:r>
              <a:r>
                <a: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dL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70" name="Rectangle 69"/>
            <p:cNvSpPr/>
            <p:nvPr/>
          </p:nvSpPr>
          <p:spPr>
            <a:xfrm>
              <a:off x="3053747" y="3469882"/>
              <a:ext cx="1367771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1311739" y="3487384"/>
              <a:ext cx="17652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Basal rate (U/</a:t>
              </a:r>
              <a:r>
                <a: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Hr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3397482" y="2377457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75</a:t>
              </a: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3397482" y="2929738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>
                  <a:solidFill>
                    <a:prstClr val="black"/>
                  </a:solidFill>
                  <a:latin typeface="Calibri" panose="020F0502020204030204"/>
                </a:rPr>
                <a:t>177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3397482" y="3469882"/>
              <a:ext cx="7104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>
                  <a:solidFill>
                    <a:prstClr val="black"/>
                  </a:solidFill>
                  <a:latin typeface="Calibri" panose="020F0502020204030204"/>
                </a:rPr>
                <a:t>0.025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75" name="Isosceles Triangle 74"/>
            <p:cNvSpPr/>
            <p:nvPr/>
          </p:nvSpPr>
          <p:spPr>
            <a:xfrm>
              <a:off x="4544675" y="2294585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Isosceles Triangle 75"/>
            <p:cNvSpPr/>
            <p:nvPr/>
          </p:nvSpPr>
          <p:spPr>
            <a:xfrm flipV="1">
              <a:off x="4544675" y="5086641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7" name="Straight Connector 76"/>
            <p:cNvCxnSpPr>
              <a:stCxn id="75" idx="3"/>
              <a:endCxn id="76" idx="3"/>
            </p:cNvCxnSpPr>
            <p:nvPr/>
          </p:nvCxnSpPr>
          <p:spPr>
            <a:xfrm>
              <a:off x="4634430" y="2449335"/>
              <a:ext cx="0" cy="2637306"/>
            </a:xfrm>
            <a:prstGeom prst="line">
              <a:avLst/>
            </a:prstGeom>
            <a:ln w="19050" cap="sq">
              <a:solidFill>
                <a:schemeClr val="tx1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Rectangle 77"/>
            <p:cNvSpPr/>
            <p:nvPr/>
          </p:nvSpPr>
          <p:spPr>
            <a:xfrm>
              <a:off x="4590661" y="2507325"/>
              <a:ext cx="87537" cy="3048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9" name="Straight Arrow Connector 78"/>
            <p:cNvCxnSpPr/>
            <p:nvPr/>
          </p:nvCxnSpPr>
          <p:spPr>
            <a:xfrm>
              <a:off x="3076966" y="4267200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Rectangle 79"/>
            <p:cNvSpPr/>
            <p:nvPr/>
          </p:nvSpPr>
          <p:spPr>
            <a:xfrm>
              <a:off x="3992432" y="4052366"/>
              <a:ext cx="429086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81" name="Straight Arrow Connector 80"/>
            <p:cNvCxnSpPr/>
            <p:nvPr/>
          </p:nvCxnSpPr>
          <p:spPr>
            <a:xfrm>
              <a:off x="3076966" y="4776779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Rectangle 81"/>
            <p:cNvSpPr/>
            <p:nvPr/>
          </p:nvSpPr>
          <p:spPr>
            <a:xfrm>
              <a:off x="3992432" y="4561945"/>
              <a:ext cx="429086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3" name="Rectangle 82"/>
            <p:cNvSpPr/>
            <p:nvPr/>
          </p:nvSpPr>
          <p:spPr>
            <a:xfrm>
              <a:off x="3210374" y="4191000"/>
              <a:ext cx="87537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83"/>
            <p:cNvSpPr/>
            <p:nvPr/>
          </p:nvSpPr>
          <p:spPr>
            <a:xfrm>
              <a:off x="3505086" y="4690769"/>
              <a:ext cx="87537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3997623" y="4058464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>
                  <a:solidFill>
                    <a:prstClr val="black"/>
                  </a:solidFill>
                  <a:latin typeface="Calibri" panose="020F0502020204030204"/>
                </a:rPr>
                <a:t>60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3958066" y="4556719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>
                  <a:solidFill>
                    <a:prstClr val="black"/>
                  </a:solidFill>
                  <a:latin typeface="Calibri" panose="020F0502020204030204"/>
                </a:rPr>
                <a:t>105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cxnSp>
        <p:nvCxnSpPr>
          <p:cNvPr id="9" name="Elbow Connector 8"/>
          <p:cNvCxnSpPr>
            <a:stCxn id="72" idx="0"/>
            <a:endCxn id="3074" idx="1"/>
          </p:cNvCxnSpPr>
          <p:nvPr/>
        </p:nvCxnSpPr>
        <p:spPr>
          <a:xfrm rot="5400000" flipH="1" flipV="1">
            <a:off x="6950841" y="1048184"/>
            <a:ext cx="757287" cy="2953154"/>
          </a:xfrm>
          <a:prstGeom prst="bentConnector2">
            <a:avLst/>
          </a:prstGeom>
          <a:ln w="19050" cap="sq">
            <a:solidFill>
              <a:schemeClr val="tx1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/>
          <p:nvPr/>
        </p:nvCxnSpPr>
        <p:spPr>
          <a:xfrm>
            <a:off x="6685856" y="3637952"/>
            <a:ext cx="2249944" cy="1327258"/>
          </a:xfrm>
          <a:prstGeom prst="bentConnector3">
            <a:avLst/>
          </a:prstGeom>
          <a:ln w="19050" cap="sq">
            <a:solidFill>
              <a:schemeClr val="tx1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0">
            <a:extLst>
              <a:ext uri="{FF2B5EF4-FFF2-40B4-BE49-F238E27FC236}">
                <a16:creationId xmlns:a16="http://schemas.microsoft.com/office/drawing/2014/main" id="{EFA9930B-AB8D-FC44-B817-177263CD3C1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3237" y="1037033"/>
            <a:ext cx="1231305" cy="1231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91939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480469" y="1719488"/>
            <a:ext cx="11537950" cy="4210046"/>
          </a:xfrm>
        </p:spPr>
        <p:txBody>
          <a:bodyPr/>
          <a:lstStyle/>
          <a:p>
            <a:r>
              <a:rPr lang="en-US" dirty="0"/>
              <a:t>Output Integrity: Low cognitive load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Several existing mechanisms</a:t>
            </a:r>
          </a:p>
          <a:p>
            <a:pPr lvl="1"/>
            <a:r>
              <a:rPr lang="en-US" dirty="0" err="1"/>
              <a:t>Lightbox</a:t>
            </a:r>
            <a:endParaRPr lang="en-US" dirty="0"/>
          </a:p>
          <a:p>
            <a:pPr lvl="1"/>
            <a:r>
              <a:rPr lang="en-US" dirty="0"/>
              <a:t>Highlight</a:t>
            </a:r>
          </a:p>
          <a:p>
            <a:pPr lvl="1"/>
            <a:r>
              <a:rPr lang="en-US" dirty="0"/>
              <a:t>Freezing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30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Grabbing User Attention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302419" y="1592714"/>
            <a:ext cx="1524000" cy="1524000"/>
            <a:chOff x="6704915" y="2807638"/>
            <a:chExt cx="1524000" cy="1524000"/>
          </a:xfrm>
        </p:grpSpPr>
        <p:sp>
          <p:nvSpPr>
            <p:cNvPr id="8" name="Oval 7"/>
            <p:cNvSpPr/>
            <p:nvPr/>
          </p:nvSpPr>
          <p:spPr>
            <a:xfrm>
              <a:off x="6704915" y="2807638"/>
              <a:ext cx="1524000" cy="1524000"/>
            </a:xfrm>
            <a:prstGeom prst="ellipse">
              <a:avLst/>
            </a:prstGeom>
            <a:solidFill>
              <a:srgbClr val="B4EE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85915" y="3162173"/>
              <a:ext cx="914095" cy="914095"/>
            </a:xfrm>
            <a:prstGeom prst="rect">
              <a:avLst/>
            </a:prstGeom>
          </p:spPr>
        </p:pic>
      </p:grpSp>
      <p:sp>
        <p:nvSpPr>
          <p:cNvPr id="10" name="Rectangle 9"/>
          <p:cNvSpPr/>
          <p:nvPr/>
        </p:nvSpPr>
        <p:spPr>
          <a:xfrm>
            <a:off x="3121819" y="3352800"/>
            <a:ext cx="1524000" cy="381000"/>
          </a:xfrm>
          <a:prstGeom prst="rect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7617619" y="5029200"/>
            <a:ext cx="2967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Put 1 in front of all inputs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99379" y="3135868"/>
            <a:ext cx="19300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Low cognitive load</a:t>
            </a:r>
          </a:p>
        </p:txBody>
      </p:sp>
    </p:spTree>
    <p:extLst>
      <p:ext uri="{BB962C8B-B14F-4D97-AF65-F5344CB8AC3E}">
        <p14:creationId xmlns:p14="http://schemas.microsoft.com/office/powerpoint/2010/main" val="644129955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7617619" y="5029200"/>
            <a:ext cx="2967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Put 1 in front of all inputs</a:t>
            </a:r>
          </a:p>
        </p:txBody>
      </p:sp>
      <p:sp>
        <p:nvSpPr>
          <p:cNvPr id="15" name="Rectangle 14"/>
          <p:cNvSpPr/>
          <p:nvPr/>
        </p:nvSpPr>
        <p:spPr>
          <a:xfrm>
            <a:off x="3121819" y="3296554"/>
            <a:ext cx="1676400" cy="381000"/>
          </a:xfrm>
          <a:prstGeom prst="rect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480469" y="1719488"/>
            <a:ext cx="11537950" cy="4210046"/>
          </a:xfrm>
        </p:spPr>
        <p:txBody>
          <a:bodyPr/>
          <a:lstStyle/>
          <a:p>
            <a:r>
              <a:rPr lang="en-US" dirty="0"/>
              <a:t>Output Integrity: Low cognitive load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Several existing mechanisms</a:t>
            </a:r>
          </a:p>
          <a:p>
            <a:pPr lvl="1"/>
            <a:r>
              <a:rPr lang="en-US" dirty="0" err="1"/>
              <a:t>Lightbox</a:t>
            </a:r>
            <a:endParaRPr lang="en-US" dirty="0"/>
          </a:p>
          <a:p>
            <a:pPr lvl="1"/>
            <a:r>
              <a:rPr lang="en-US" dirty="0"/>
              <a:t>Highlight</a:t>
            </a:r>
          </a:p>
          <a:p>
            <a:pPr lvl="1"/>
            <a:r>
              <a:rPr lang="en-US" dirty="0"/>
              <a:t>Freezing</a:t>
            </a:r>
          </a:p>
          <a:p>
            <a:pPr lvl="1"/>
            <a:r>
              <a:rPr lang="en-US" dirty="0"/>
              <a:t>Combination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31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Grabbing User Attention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302419" y="1592714"/>
            <a:ext cx="1524000" cy="1524000"/>
            <a:chOff x="6704915" y="2807638"/>
            <a:chExt cx="1524000" cy="1524000"/>
          </a:xfrm>
        </p:grpSpPr>
        <p:sp>
          <p:nvSpPr>
            <p:cNvPr id="8" name="Oval 7"/>
            <p:cNvSpPr/>
            <p:nvPr/>
          </p:nvSpPr>
          <p:spPr>
            <a:xfrm>
              <a:off x="6704915" y="2807638"/>
              <a:ext cx="1524000" cy="1524000"/>
            </a:xfrm>
            <a:prstGeom prst="ellipse">
              <a:avLst/>
            </a:prstGeom>
            <a:solidFill>
              <a:srgbClr val="B4EE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85915" y="3162173"/>
              <a:ext cx="914095" cy="914095"/>
            </a:xfrm>
            <a:prstGeom prst="rect">
              <a:avLst/>
            </a:prstGeom>
          </p:spPr>
        </p:pic>
      </p:grpSp>
      <p:sp>
        <p:nvSpPr>
          <p:cNvPr id="10" name="Rectangle 9"/>
          <p:cNvSpPr/>
          <p:nvPr/>
        </p:nvSpPr>
        <p:spPr>
          <a:xfrm>
            <a:off x="0" y="0"/>
            <a:ext cx="12187238" cy="4038600"/>
          </a:xfrm>
          <a:prstGeom prst="rect">
            <a:avLst/>
          </a:prstGeom>
          <a:solidFill>
            <a:schemeClr val="tx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198019" y="4056746"/>
            <a:ext cx="1524000" cy="381000"/>
          </a:xfrm>
          <a:prstGeom prst="rect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-8731" y="4469496"/>
            <a:ext cx="12187238" cy="2388504"/>
          </a:xfrm>
          <a:prstGeom prst="rect">
            <a:avLst/>
          </a:prstGeom>
          <a:solidFill>
            <a:schemeClr val="tx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4798219" y="4038600"/>
            <a:ext cx="7380288" cy="430896"/>
          </a:xfrm>
          <a:prstGeom prst="rect">
            <a:avLst/>
          </a:prstGeom>
          <a:solidFill>
            <a:schemeClr val="tx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-8731" y="4038600"/>
            <a:ext cx="3121819" cy="430896"/>
          </a:xfrm>
          <a:prstGeom prst="rect">
            <a:avLst/>
          </a:prstGeom>
          <a:solidFill>
            <a:schemeClr val="tx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99379" y="3135868"/>
            <a:ext cx="19300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Low cognitive load</a:t>
            </a:r>
          </a:p>
        </p:txBody>
      </p:sp>
    </p:spTree>
    <p:extLst>
      <p:ext uri="{BB962C8B-B14F-4D97-AF65-F5344CB8AC3E}">
        <p14:creationId xmlns:p14="http://schemas.microsoft.com/office/powerpoint/2010/main" val="7950484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480469" y="1719488"/>
            <a:ext cx="11537950" cy="4210046"/>
          </a:xfrm>
        </p:spPr>
        <p:txBody>
          <a:bodyPr/>
          <a:lstStyle/>
          <a:p>
            <a:r>
              <a:rPr lang="en-US" dirty="0"/>
              <a:t>Output Integrity: Low cognitive load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Several existing mechanisms</a:t>
            </a:r>
          </a:p>
          <a:p>
            <a:pPr lvl="1"/>
            <a:r>
              <a:rPr lang="en-US" dirty="0" err="1"/>
              <a:t>Lightbox</a:t>
            </a:r>
            <a:endParaRPr lang="en-US" dirty="0"/>
          </a:p>
          <a:p>
            <a:pPr lvl="1"/>
            <a:r>
              <a:rPr lang="en-US" dirty="0"/>
              <a:t>Highlight</a:t>
            </a:r>
          </a:p>
          <a:p>
            <a:pPr lvl="1"/>
            <a:r>
              <a:rPr lang="en-US" dirty="0"/>
              <a:t>Freezing</a:t>
            </a:r>
          </a:p>
          <a:p>
            <a:pPr lvl="1"/>
            <a:r>
              <a:rPr lang="en-US" dirty="0"/>
              <a:t>Combination</a:t>
            </a:r>
          </a:p>
          <a:p>
            <a:r>
              <a:rPr lang="en-US" dirty="0"/>
              <a:t>How to determine when to engage?</a:t>
            </a:r>
          </a:p>
          <a:p>
            <a:pPr lvl="1"/>
            <a:r>
              <a:rPr lang="en-US" dirty="0"/>
              <a:t>Track pointer</a:t>
            </a:r>
          </a:p>
          <a:p>
            <a:pPr lvl="1"/>
            <a:r>
              <a:rPr lang="en-US" dirty="0"/>
              <a:t>Mouse movement on the overlay</a:t>
            </a:r>
          </a:p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32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Grabbing User Attention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302419" y="1592714"/>
            <a:ext cx="1524000" cy="1524000"/>
            <a:chOff x="6704915" y="2807638"/>
            <a:chExt cx="1524000" cy="1524000"/>
          </a:xfrm>
        </p:grpSpPr>
        <p:sp>
          <p:nvSpPr>
            <p:cNvPr id="8" name="Oval 7"/>
            <p:cNvSpPr/>
            <p:nvPr/>
          </p:nvSpPr>
          <p:spPr>
            <a:xfrm>
              <a:off x="6704915" y="2807638"/>
              <a:ext cx="1524000" cy="1524000"/>
            </a:xfrm>
            <a:prstGeom prst="ellipse">
              <a:avLst/>
            </a:prstGeom>
            <a:solidFill>
              <a:srgbClr val="B4EE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85915" y="3162173"/>
              <a:ext cx="914095" cy="914095"/>
            </a:xfrm>
            <a:prstGeom prst="rect">
              <a:avLst/>
            </a:prstGeom>
          </p:spPr>
        </p:pic>
      </p:grpSp>
      <p:sp>
        <p:nvSpPr>
          <p:cNvPr id="10" name="Rectangle 9"/>
          <p:cNvSpPr/>
          <p:nvPr/>
        </p:nvSpPr>
        <p:spPr>
          <a:xfrm>
            <a:off x="99379" y="3135868"/>
            <a:ext cx="19300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Low cognitive load</a:t>
            </a:r>
          </a:p>
        </p:txBody>
      </p:sp>
    </p:spTree>
    <p:extLst>
      <p:ext uri="{BB962C8B-B14F-4D97-AF65-F5344CB8AC3E}">
        <p14:creationId xmlns:p14="http://schemas.microsoft.com/office/powerpoint/2010/main" val="300222437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33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Prototype and TCB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157" t="13066" r="21762" b="19400"/>
          <a:stretch/>
        </p:blipFill>
        <p:spPr>
          <a:xfrm>
            <a:off x="353219" y="1627154"/>
            <a:ext cx="4460121" cy="4422562"/>
          </a:xfrm>
          <a:prstGeom prst="rect">
            <a:avLst/>
          </a:prstGeom>
        </p:spPr>
      </p:pic>
      <p:grpSp>
        <p:nvGrpSpPr>
          <p:cNvPr id="25" name="Group 24"/>
          <p:cNvGrpSpPr/>
          <p:nvPr/>
        </p:nvGrpSpPr>
        <p:grpSpPr>
          <a:xfrm>
            <a:off x="7541419" y="689561"/>
            <a:ext cx="1524000" cy="1524000"/>
            <a:chOff x="9751219" y="2807638"/>
            <a:chExt cx="1524000" cy="1524000"/>
          </a:xfrm>
        </p:grpSpPr>
        <p:sp>
          <p:nvSpPr>
            <p:cNvPr id="35" name="Oval 34"/>
            <p:cNvSpPr/>
            <p:nvPr/>
          </p:nvSpPr>
          <p:spPr>
            <a:xfrm>
              <a:off x="9751219" y="2807638"/>
              <a:ext cx="1524000" cy="1524000"/>
            </a:xfrm>
            <a:prstGeom prst="ellipse">
              <a:avLst/>
            </a:prstGeom>
            <a:solidFill>
              <a:srgbClr val="E6D2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12571" y="3298401"/>
              <a:ext cx="493037" cy="493037"/>
            </a:xfrm>
            <a:prstGeom prst="rect">
              <a:avLst/>
            </a:prstGeom>
          </p:spPr>
        </p:pic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10602832" y="3224510"/>
              <a:ext cx="627358" cy="627358"/>
            </a:xfrm>
            <a:prstGeom prst="rect">
              <a:avLst/>
            </a:prstGeom>
          </p:spPr>
        </p:pic>
      </p:grpSp>
      <p:grpSp>
        <p:nvGrpSpPr>
          <p:cNvPr id="23" name="Group 22"/>
          <p:cNvGrpSpPr/>
          <p:nvPr/>
        </p:nvGrpSpPr>
        <p:grpSpPr>
          <a:xfrm>
            <a:off x="5139512" y="2381385"/>
            <a:ext cx="1563707" cy="461598"/>
            <a:chOff x="5139512" y="2381385"/>
            <a:chExt cx="1563707" cy="461598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39512" y="2381385"/>
              <a:ext cx="461598" cy="461598"/>
            </a:xfrm>
            <a:prstGeom prst="rect">
              <a:avLst/>
            </a:prstGeom>
          </p:spPr>
        </p:pic>
        <p:sp>
          <p:nvSpPr>
            <p:cNvPr id="18" name="Rectangle 17"/>
            <p:cNvSpPr/>
            <p:nvPr/>
          </p:nvSpPr>
          <p:spPr>
            <a:xfrm>
              <a:off x="5749112" y="2398014"/>
              <a:ext cx="95410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25.16M</a:t>
              </a:r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5139512" y="2971800"/>
            <a:ext cx="1563707" cy="459330"/>
            <a:chOff x="5139512" y="2971800"/>
            <a:chExt cx="1563707" cy="459330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39512" y="2971800"/>
              <a:ext cx="459330" cy="459330"/>
            </a:xfrm>
            <a:prstGeom prst="rect">
              <a:avLst/>
            </a:prstGeom>
          </p:spPr>
        </p:pic>
        <p:sp>
          <p:nvSpPr>
            <p:cNvPr id="38" name="Rectangle 37"/>
            <p:cNvSpPr/>
            <p:nvPr/>
          </p:nvSpPr>
          <p:spPr>
            <a:xfrm>
              <a:off x="5749112" y="3014513"/>
              <a:ext cx="95410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20.92M</a:t>
              </a:r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5076441" y="3572647"/>
            <a:ext cx="1254138" cy="478654"/>
            <a:chOff x="5076441" y="3572647"/>
            <a:chExt cx="1254138" cy="478654"/>
          </a:xfrm>
        </p:grpSpPr>
        <p:pic>
          <p:nvPicPr>
            <p:cNvPr id="2050" name="Picture 2" descr="Image result for spidermonkey firefox"/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237" b="6168"/>
            <a:stretch/>
          </p:blipFill>
          <p:spPr bwMode="auto">
            <a:xfrm>
              <a:off x="5076441" y="3572647"/>
              <a:ext cx="546446" cy="4786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9" name="Rectangle 38"/>
            <p:cNvSpPr/>
            <p:nvPr/>
          </p:nvSpPr>
          <p:spPr>
            <a:xfrm>
              <a:off x="5825312" y="3623957"/>
              <a:ext cx="50526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2M</a:t>
              </a:r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5139513" y="4167418"/>
            <a:ext cx="1280834" cy="459330"/>
            <a:chOff x="5139513" y="4167418"/>
            <a:chExt cx="1280834" cy="459330"/>
          </a:xfrm>
        </p:grpSpPr>
        <p:pic>
          <p:nvPicPr>
            <p:cNvPr id="2052" name="Picture 4" descr="Image result for arch linux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39513" y="4167418"/>
              <a:ext cx="459330" cy="4593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0" name="Rectangle 39"/>
            <p:cNvSpPr/>
            <p:nvPr/>
          </p:nvSpPr>
          <p:spPr>
            <a:xfrm>
              <a:off x="5825312" y="4212417"/>
              <a:ext cx="59503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71K</a:t>
              </a:r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5155301" y="4822916"/>
            <a:ext cx="1393286" cy="467586"/>
            <a:chOff x="5155301" y="4822916"/>
            <a:chExt cx="1393286" cy="467586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55301" y="4822916"/>
              <a:ext cx="467586" cy="467586"/>
            </a:xfrm>
            <a:prstGeom prst="rect">
              <a:avLst/>
            </a:prstGeom>
          </p:spPr>
        </p:pic>
        <p:sp>
          <p:nvSpPr>
            <p:cNvPr id="41" name="Rectangle 40"/>
            <p:cNvSpPr/>
            <p:nvPr/>
          </p:nvSpPr>
          <p:spPr>
            <a:xfrm>
              <a:off x="5825312" y="4872043"/>
              <a:ext cx="72327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600K</a:t>
              </a: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5139512" y="5450206"/>
            <a:ext cx="1639907" cy="581028"/>
            <a:chOff x="5139512" y="5450206"/>
            <a:chExt cx="1639907" cy="581028"/>
          </a:xfrm>
        </p:grpSpPr>
        <p:pic>
          <p:nvPicPr>
            <p:cNvPr id="2054" name="Picture 6" descr="Image result for linux"/>
            <p:cNvPicPr>
              <a:picLocks noChangeAspect="1" noChangeArrowheads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73" t="3112" r="1931" b="4059"/>
            <a:stretch/>
          </p:blipFill>
          <p:spPr bwMode="auto">
            <a:xfrm>
              <a:off x="5139512" y="5450206"/>
              <a:ext cx="500886" cy="5810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2" name="Rectangle 41"/>
            <p:cNvSpPr/>
            <p:nvPr/>
          </p:nvSpPr>
          <p:spPr>
            <a:xfrm>
              <a:off x="5825312" y="5556054"/>
              <a:ext cx="95410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36.68M</a:t>
              </a:r>
            </a:p>
          </p:txBody>
        </p:sp>
      </p:grpSp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12"/>
          <a:srcRect l="35542" t="19680" r="35441" b="39379"/>
          <a:stretch/>
        </p:blipFill>
        <p:spPr>
          <a:xfrm>
            <a:off x="10323772" y="2381385"/>
            <a:ext cx="805047" cy="583708"/>
          </a:xfrm>
          <a:prstGeom prst="rect">
            <a:avLst/>
          </a:prstGeom>
        </p:spPr>
      </p:pic>
      <p:grpSp>
        <p:nvGrpSpPr>
          <p:cNvPr id="53" name="Group 52"/>
          <p:cNvGrpSpPr/>
          <p:nvPr/>
        </p:nvGrpSpPr>
        <p:grpSpPr>
          <a:xfrm>
            <a:off x="9826955" y="3118208"/>
            <a:ext cx="1523561" cy="584561"/>
            <a:chOff x="9458938" y="2842983"/>
            <a:chExt cx="1523561" cy="584561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58938" y="2842983"/>
              <a:ext cx="584561" cy="584561"/>
            </a:xfrm>
            <a:prstGeom prst="rect">
              <a:avLst/>
            </a:prstGeom>
          </p:spPr>
        </p:pic>
        <p:sp>
          <p:nvSpPr>
            <p:cNvPr id="57" name="Rectangle 56"/>
            <p:cNvSpPr/>
            <p:nvPr/>
          </p:nvSpPr>
          <p:spPr>
            <a:xfrm>
              <a:off x="10323344" y="2950597"/>
              <a:ext cx="65915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1.9K</a:t>
              </a:r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9824687" y="3780425"/>
            <a:ext cx="1525829" cy="584561"/>
            <a:chOff x="9456670" y="3427544"/>
            <a:chExt cx="1525829" cy="584561"/>
          </a:xfrm>
        </p:grpSpPr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56670" y="3427544"/>
              <a:ext cx="584561" cy="584561"/>
            </a:xfrm>
            <a:prstGeom prst="rect">
              <a:avLst/>
            </a:prstGeom>
          </p:spPr>
        </p:pic>
        <p:sp>
          <p:nvSpPr>
            <p:cNvPr id="58" name="Rectangle 57"/>
            <p:cNvSpPr/>
            <p:nvPr/>
          </p:nvSpPr>
          <p:spPr>
            <a:xfrm>
              <a:off x="10323344" y="3635594"/>
              <a:ext cx="65915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3.5K</a:t>
              </a:r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9826955" y="4569732"/>
            <a:ext cx="1433793" cy="582293"/>
            <a:chOff x="9458938" y="4174956"/>
            <a:chExt cx="1433793" cy="582293"/>
          </a:xfrm>
        </p:grpSpPr>
        <p:pic>
          <p:nvPicPr>
            <p:cNvPr id="52" name="Picture 51"/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58938" y="4174956"/>
              <a:ext cx="582293" cy="582293"/>
            </a:xfrm>
            <a:prstGeom prst="rect">
              <a:avLst/>
            </a:prstGeom>
          </p:spPr>
        </p:pic>
        <p:sp>
          <p:nvSpPr>
            <p:cNvPr id="59" name="Rectangle 58"/>
            <p:cNvSpPr/>
            <p:nvPr/>
          </p:nvSpPr>
          <p:spPr>
            <a:xfrm>
              <a:off x="10323344" y="4281436"/>
              <a:ext cx="56938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893</a:t>
              </a:r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9635445" y="5392293"/>
            <a:ext cx="1779191" cy="369332"/>
            <a:chOff x="9267428" y="5056966"/>
            <a:chExt cx="1779191" cy="369332"/>
          </a:xfrm>
        </p:grpSpPr>
        <p:pic>
          <p:nvPicPr>
            <p:cNvPr id="2056" name="Picture 8" descr="Image result for tinycore linux logo"/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67428" y="5073100"/>
              <a:ext cx="967581" cy="336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Rectangle 59"/>
            <p:cNvSpPr/>
            <p:nvPr/>
          </p:nvSpPr>
          <p:spPr>
            <a:xfrm>
              <a:off x="10323344" y="5056966"/>
              <a:ext cx="72327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121K</a:t>
              </a:r>
            </a:p>
          </p:txBody>
        </p:sp>
      </p:grpSp>
      <p:sp>
        <p:nvSpPr>
          <p:cNvPr id="49" name="Rectangle 48"/>
          <p:cNvSpPr/>
          <p:nvPr/>
        </p:nvSpPr>
        <p:spPr>
          <a:xfrm>
            <a:off x="6564100" y="1257822"/>
            <a:ext cx="9773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Low TCB</a:t>
            </a:r>
          </a:p>
        </p:txBody>
      </p:sp>
      <p:sp>
        <p:nvSpPr>
          <p:cNvPr id="50" name="Rectangle 49"/>
          <p:cNvSpPr/>
          <p:nvPr/>
        </p:nvSpPr>
        <p:spPr>
          <a:xfrm>
            <a:off x="9132712" y="1257822"/>
            <a:ext cx="17450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Fast deployment</a:t>
            </a:r>
          </a:p>
        </p:txBody>
      </p:sp>
    </p:spTree>
    <p:extLst>
      <p:ext uri="{BB962C8B-B14F-4D97-AF65-F5344CB8AC3E}">
        <p14:creationId xmlns:p14="http://schemas.microsoft.com/office/powerpoint/2010/main" val="211136517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500"/>
                            </p:stCondLst>
                            <p:childTnLst>
                              <p:par>
                                <p:cTn id="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34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1"/>
              <p:cNvSpPr>
                <a:spLocks noGrp="1"/>
              </p:cNvSpPr>
              <p:nvPr>
                <p:ph idx="1"/>
              </p:nvPr>
            </p:nvSpPr>
            <p:spPr>
              <a:xfrm>
                <a:off x="359569" y="1719488"/>
                <a:ext cx="11537950" cy="4210046"/>
              </a:xfrm>
            </p:spPr>
            <p:txBody>
              <a:bodyPr/>
              <a:lstStyle/>
              <a:p>
                <a:r>
                  <a:rPr lang="en-US" dirty="0"/>
                  <a:t>Display latency: 21.67 </a:t>
                </a:r>
                <a:r>
                  <a:rPr lang="en-US" dirty="0" err="1"/>
                  <a:t>ms</a:t>
                </a:r>
                <a:endParaRPr lang="en-US" dirty="0"/>
              </a:p>
              <a:p>
                <a:pPr lvl="1"/>
                <a:r>
                  <a:rPr lang="en-US" dirty="0"/>
                  <a:t>~46 fps</a:t>
                </a:r>
              </a:p>
              <a:p>
                <a:r>
                  <a:rPr lang="en-US" dirty="0"/>
                  <a:t>Mouse latency: 250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dirty="0"/>
              </a:p>
              <a:p>
                <a:r>
                  <a:rPr lang="en-US" dirty="0"/>
                  <a:t>Keyboard latency: 170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b="0" dirty="0"/>
              </a:p>
              <a:p>
                <a:r>
                  <a:rPr lang="en-US" dirty="0"/>
                  <a:t>Pointer detection accuracy: 0.997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3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59569" y="1719488"/>
                <a:ext cx="11537950" cy="4210046"/>
              </a:xfrm>
              <a:blipFill>
                <a:blip r:embed="rId3"/>
                <a:stretch>
                  <a:fillRect l="-264" t="-20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75622771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Existing research</a:t>
            </a:r>
          </a:p>
          <a:p>
            <a:pPr lvl="1"/>
            <a:r>
              <a:rPr lang="en-US" dirty="0"/>
              <a:t>Drawbacks</a:t>
            </a:r>
          </a:p>
          <a:p>
            <a:pPr lvl="1"/>
            <a:r>
              <a:rPr lang="en-US" dirty="0"/>
              <a:t>Observations</a:t>
            </a:r>
          </a:p>
          <a:p>
            <a:r>
              <a:rPr lang="en-US" dirty="0"/>
              <a:t>Requirements for Trusted Path</a:t>
            </a:r>
          </a:p>
          <a:p>
            <a:r>
              <a:rPr lang="en-US" dirty="0" err="1"/>
              <a:t>ProtectIOn</a:t>
            </a:r>
            <a:r>
              <a:rPr lang="en-US" dirty="0"/>
              <a:t> design</a:t>
            </a:r>
          </a:p>
          <a:p>
            <a:r>
              <a:rPr lang="en-US" dirty="0"/>
              <a:t>Prototype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35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167487306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pieren 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1" name="Rechteck 10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" name="Rechteck 11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3" name="Rechteck 12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pic>
        <p:nvPicPr>
          <p:cNvPr id="14" name="Bild 18" descr="g_eth_logo_kurz_neg_Schutzraum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579019" y="4895165"/>
            <a:ext cx="492955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/>
              <a:t>Thank you! Questions?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375" y="1572578"/>
            <a:ext cx="2265044" cy="226504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619" y="1713294"/>
            <a:ext cx="2209800" cy="22098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1838" y="1600200"/>
            <a:ext cx="2209800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227373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pieren 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1" name="Rechteck 10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" name="Rechteck 11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3" name="Rechteck 12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pic>
        <p:nvPicPr>
          <p:cNvPr id="14" name="Bild 18" descr="g_eth_logo_kurz_neg_Schutzraum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577025" y="3139440"/>
            <a:ext cx="303159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/>
              <a:t>Backup slides</a:t>
            </a:r>
          </a:p>
        </p:txBody>
      </p:sp>
    </p:spTree>
    <p:extLst>
      <p:ext uri="{BB962C8B-B14F-4D97-AF65-F5344CB8AC3E}">
        <p14:creationId xmlns:p14="http://schemas.microsoft.com/office/powerpoint/2010/main" val="2999074123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8B1B9FB-F8FF-5140-975D-354C0DD146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C32E8-C1F4-4D6F-A05C-2C5B2EA8C52D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EAD695-9874-294F-9D20-9C9C74F147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4E8A5E-8D1B-D441-9FED-9E7FA2213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38</a:t>
            </a:fld>
            <a:endParaRPr lang="en-GB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7D8FED6-E64A-3E4F-B76C-F0ABB9B6BBBB}"/>
              </a:ext>
            </a:extLst>
          </p:cNvPr>
          <p:cNvSpPr/>
          <p:nvPr/>
        </p:nvSpPr>
        <p:spPr>
          <a:xfrm>
            <a:off x="1533361" y="5383994"/>
            <a:ext cx="143904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Attacker’s view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176A1B5-2C01-2D47-ADC4-D141DABE85DE}"/>
              </a:ext>
            </a:extLst>
          </p:cNvPr>
          <p:cNvSpPr/>
          <p:nvPr/>
        </p:nvSpPr>
        <p:spPr>
          <a:xfrm>
            <a:off x="4224716" y="5333264"/>
            <a:ext cx="24432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User’s view on the monitor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AAB22BE-EABE-CB43-9509-9015D688FE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147" b="691"/>
          <a:stretch/>
        </p:blipFill>
        <p:spPr>
          <a:xfrm>
            <a:off x="4377742" y="1752600"/>
            <a:ext cx="2137246" cy="3580664"/>
          </a:xfrm>
          <a:prstGeom prst="rect">
            <a:avLst/>
          </a:prstGeom>
          <a:ln w="28575"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8C5E842-85D7-8A4C-B545-E0F99B6655A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974" b="691"/>
          <a:stretch/>
        </p:blipFill>
        <p:spPr>
          <a:xfrm>
            <a:off x="1293019" y="1752600"/>
            <a:ext cx="2159000" cy="358066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147614C-225D-464D-A0FF-7DA01E35AAD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5871" y="5035892"/>
            <a:ext cx="180987" cy="17231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DB9B0B4-5314-194E-B637-7FA7FBE7727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2885" y="5008929"/>
            <a:ext cx="180987" cy="17231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381444F-7DF9-6944-9FED-02ECFB07D15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38" t="34423" r="60909" b="39768"/>
          <a:stretch/>
        </p:blipFill>
        <p:spPr>
          <a:xfrm>
            <a:off x="4401806" y="2949746"/>
            <a:ext cx="1177991" cy="1332917"/>
          </a:xfrm>
          <a:prstGeom prst="rect">
            <a:avLst/>
          </a:prstGeom>
          <a:ln w="28575">
            <a:noFill/>
          </a:ln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FDBBEFF-FCD1-F14F-A54C-ED8805CEFBE3}"/>
              </a:ext>
            </a:extLst>
          </p:cNvPr>
          <p:cNvSpPr/>
          <p:nvPr/>
        </p:nvSpPr>
        <p:spPr>
          <a:xfrm>
            <a:off x="7642166" y="5327285"/>
            <a:ext cx="226145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Focusing user’s attention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E49ACAF-0B94-244B-857B-6ED6EF5AF8B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147" b="691"/>
          <a:stretch/>
        </p:blipFill>
        <p:spPr>
          <a:xfrm>
            <a:off x="7709164" y="1752600"/>
            <a:ext cx="2137246" cy="3580664"/>
          </a:xfrm>
          <a:prstGeom prst="rect">
            <a:avLst/>
          </a:prstGeom>
          <a:ln w="28575">
            <a:noFill/>
          </a:ln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38D2595D-F9B5-4349-9DB7-0A16AF000E2C}"/>
              </a:ext>
            </a:extLst>
          </p:cNvPr>
          <p:cNvSpPr/>
          <p:nvPr/>
        </p:nvSpPr>
        <p:spPr>
          <a:xfrm>
            <a:off x="7709163" y="1752600"/>
            <a:ext cx="2137247" cy="1186248"/>
          </a:xfrm>
          <a:prstGeom prst="rect">
            <a:avLst/>
          </a:prstGeom>
          <a:solidFill>
            <a:schemeClr val="tx1">
              <a:lumMod val="50000"/>
              <a:lumOff val="50000"/>
              <a:alpha val="77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B389096-F5F0-0E43-BB36-7E276691741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1383" y="3561748"/>
            <a:ext cx="180987" cy="17231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871A22D-72F8-0048-BECA-F7FD2459FB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38" t="34423" r="60909" b="39768"/>
          <a:stretch/>
        </p:blipFill>
        <p:spPr>
          <a:xfrm>
            <a:off x="7743391" y="2949746"/>
            <a:ext cx="1177991" cy="1332917"/>
          </a:xfrm>
          <a:prstGeom prst="rect">
            <a:avLst/>
          </a:prstGeom>
          <a:ln w="28575">
            <a:noFill/>
          </a:ln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D11D2E5E-8DFE-9D41-B317-590D0267B3B9}"/>
              </a:ext>
            </a:extLst>
          </p:cNvPr>
          <p:cNvSpPr/>
          <p:nvPr/>
        </p:nvSpPr>
        <p:spPr>
          <a:xfrm>
            <a:off x="7693819" y="4199872"/>
            <a:ext cx="2137247" cy="1123161"/>
          </a:xfrm>
          <a:prstGeom prst="rect">
            <a:avLst/>
          </a:prstGeom>
          <a:solidFill>
            <a:schemeClr val="tx1">
              <a:lumMod val="50000"/>
              <a:lumOff val="50000"/>
              <a:alpha val="77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itle 2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Prototype View</a:t>
            </a:r>
          </a:p>
        </p:txBody>
      </p:sp>
    </p:spTree>
    <p:extLst>
      <p:ext uri="{BB962C8B-B14F-4D97-AF65-F5344CB8AC3E}">
        <p14:creationId xmlns:p14="http://schemas.microsoft.com/office/powerpoint/2010/main" val="874144912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0826E-CB82-4941-8130-D56379C1AB9A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39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Trusted Path Solutions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rcRect b="4308"/>
          <a:stretch/>
        </p:blipFill>
        <p:spPr>
          <a:xfrm>
            <a:off x="1064419" y="1295400"/>
            <a:ext cx="10028857" cy="49530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7084219" y="1219199"/>
            <a:ext cx="3048000" cy="50328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347675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194" t="16443" r="6804" b="16551"/>
          <a:stretch/>
        </p:blipFill>
        <p:spPr>
          <a:xfrm>
            <a:off x="6295270" y="2956974"/>
            <a:ext cx="712749" cy="1591862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F3291-432E-49D0-BC0E-BA69F19FE3D9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Aritra Dhar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4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Remote Trusted path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6331" y="2990785"/>
            <a:ext cx="1367288" cy="1367288"/>
          </a:xfrm>
          <a:prstGeom prst="rect">
            <a:avLst/>
          </a:prstGeom>
        </p:spPr>
      </p:pic>
      <p:sp>
        <p:nvSpPr>
          <p:cNvPr id="10" name="Rounded Rectangle 9"/>
          <p:cNvSpPr/>
          <p:nvPr/>
        </p:nvSpPr>
        <p:spPr>
          <a:xfrm>
            <a:off x="3097024" y="2929120"/>
            <a:ext cx="1923711" cy="1338079"/>
          </a:xfrm>
          <a:prstGeom prst="roundRect">
            <a:avLst>
              <a:gd name="adj" fmla="val 10215"/>
            </a:avLst>
          </a:prstGeom>
          <a:solidFill>
            <a:srgbClr val="F7F7F7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5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32" b="8798"/>
          <a:stretch/>
        </p:blipFill>
        <p:spPr>
          <a:xfrm>
            <a:off x="4301268" y="3039026"/>
            <a:ext cx="678195" cy="555917"/>
          </a:xfrm>
          <a:prstGeom prst="rect">
            <a:avLst/>
          </a:prstGeom>
        </p:spPr>
      </p:pic>
      <p:cxnSp>
        <p:nvCxnSpPr>
          <p:cNvPr id="15" name="Straight Arrow Connector 14"/>
          <p:cNvCxnSpPr>
            <a:stCxn id="10" idx="1"/>
          </p:cNvCxnSpPr>
          <p:nvPr/>
        </p:nvCxnSpPr>
        <p:spPr>
          <a:xfrm flipH="1" flipV="1">
            <a:off x="2278836" y="3594944"/>
            <a:ext cx="818188" cy="3216"/>
          </a:xfrm>
          <a:prstGeom prst="straightConnector1">
            <a:avLst/>
          </a:prstGeom>
          <a:ln w="19050"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6348864" y="4623085"/>
            <a:ext cx="6591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Host</a:t>
            </a:r>
          </a:p>
        </p:txBody>
      </p:sp>
      <p:sp>
        <p:nvSpPr>
          <p:cNvPr id="17" name="Rectangle 16"/>
          <p:cNvSpPr/>
          <p:nvPr/>
        </p:nvSpPr>
        <p:spPr>
          <a:xfrm>
            <a:off x="8533950" y="4623085"/>
            <a:ext cx="16979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Remote server</a:t>
            </a:r>
          </a:p>
        </p:txBody>
      </p:sp>
      <p:sp>
        <p:nvSpPr>
          <p:cNvPr id="18" name="Rectangle 17"/>
          <p:cNvSpPr/>
          <p:nvPr/>
        </p:nvSpPr>
        <p:spPr>
          <a:xfrm>
            <a:off x="3428286" y="4623085"/>
            <a:ext cx="12747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IO devices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593625" y="4623085"/>
            <a:ext cx="6719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User</a:t>
            </a:r>
          </a:p>
        </p:txBody>
      </p:sp>
      <p:sp>
        <p:nvSpPr>
          <p:cNvPr id="21" name="Left-Right Arrow 20"/>
          <p:cNvSpPr/>
          <p:nvPr/>
        </p:nvSpPr>
        <p:spPr>
          <a:xfrm>
            <a:off x="5003270" y="3405306"/>
            <a:ext cx="3533061" cy="194226"/>
          </a:xfrm>
          <a:prstGeom prst="leftRightArrow">
            <a:avLst/>
          </a:prstGeom>
          <a:solidFill>
            <a:schemeClr val="bg2"/>
          </a:solidFill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6305" y="2312894"/>
            <a:ext cx="845858" cy="845858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7499" y="2004202"/>
            <a:ext cx="1051280" cy="105128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2548" y="1838517"/>
            <a:ext cx="1051280" cy="105128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2717" y="3004336"/>
            <a:ext cx="540726" cy="540726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26" b="10939"/>
          <a:stretch/>
        </p:blipFill>
        <p:spPr>
          <a:xfrm>
            <a:off x="3694294" y="3629152"/>
            <a:ext cx="773884" cy="604672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6322" y="2990785"/>
            <a:ext cx="845858" cy="845858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203" y="2990785"/>
            <a:ext cx="1126825" cy="112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79379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21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Server sends messages : HTML, JS …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All modalities of inputs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𝐼𝑛𝑝𝑢𝑡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/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Host transforms them : Browser, GPU …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+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I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𝑇𝑟𝑎𝑛𝑠𝑓𝑜𝑟𝑚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/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Host is a bad guy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𝑜𝑟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Output integrity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Users need to report back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20" t="-21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5B19BE-9712-4D5A-A0D4-6648D618BC36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Aritra Dhar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40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Build a Trusted Path</a:t>
            </a:r>
          </a:p>
        </p:txBody>
      </p:sp>
    </p:spTree>
    <p:extLst>
      <p:ext uri="{BB962C8B-B14F-4D97-AF65-F5344CB8AC3E}">
        <p14:creationId xmlns:p14="http://schemas.microsoft.com/office/powerpoint/2010/main" val="407352252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Sever sends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dirty="0"/>
              </a:p>
              <a:p>
                <a:r>
                  <a:rPr lang="en-US" dirty="0"/>
                  <a:t>Server knows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Given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r>
                  <a:rPr lang="en-US" dirty="0"/>
                  <a:t>, correct input is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en-US" dirty="0"/>
              </a:p>
              <a:p>
                <a:r>
                  <a:rPr lang="en-US" dirty="0"/>
                  <a:t>Host sends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≠</m:t>
                    </m:r>
                    <m:d>
                      <m:dPr>
                        <m:begChr m:val="["/>
                        <m:endChr m:val="]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r>
                  <a:rPr lang="en-US" b="0" dirty="0"/>
                  <a:t>  </a:t>
                </a:r>
                <a:r>
                  <a:rPr lang="en-US" b="0" dirty="0">
                    <a:solidFill>
                      <a:srgbClr val="FF0000"/>
                    </a:solidFill>
                  </a:rPr>
                  <a:t>Output integrity</a:t>
                </a:r>
              </a:p>
              <a:p>
                <a:r>
                  <a:rPr lang="en-US" dirty="0"/>
                  <a:t>User sends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Input integrity</a:t>
                </a:r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64" t="-20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5408A8-5580-4DC7-A5CA-7D8CC9EFE39C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41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Definition: Violation of Input/output Integrity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1858" y="2362200"/>
            <a:ext cx="4924441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8975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33D75-05DE-4B36-80B3-015E165B8BB8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42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2794800" y="3774362"/>
                <a:ext cx="43075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4800" y="3774362"/>
                <a:ext cx="430759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oup 15"/>
          <p:cNvGrpSpPr/>
          <p:nvPr/>
        </p:nvGrpSpPr>
        <p:grpSpPr>
          <a:xfrm>
            <a:off x="150830" y="3352800"/>
            <a:ext cx="1621607" cy="2045732"/>
            <a:chOff x="150830" y="3352800"/>
            <a:chExt cx="1621607" cy="20457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Rectangle 10"/>
                <p:cNvSpPr/>
                <p:nvPr/>
              </p:nvSpPr>
              <p:spPr>
                <a:xfrm>
                  <a:off x="1347000" y="3774362"/>
                  <a:ext cx="425437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" name="Rectangle 1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47000" y="3774362"/>
                  <a:ext cx="425437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Rectangle 14"/>
                <p:cNvSpPr/>
                <p:nvPr/>
              </p:nvSpPr>
              <p:spPr>
                <a:xfrm>
                  <a:off x="150830" y="5029200"/>
                  <a:ext cx="161371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𝑇𝑟𝑎𝑛𝑠𝑓𝑜𝑟𝑚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" name="Rectangle 1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0830" y="5029200"/>
                  <a:ext cx="1613711" cy="369332"/>
                </a:xfrm>
                <a:prstGeom prst="rect">
                  <a:avLst/>
                </a:prstGeom>
                <a:blipFill>
                  <a:blip r:embed="rId9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0" name="Curved Connector 19"/>
            <p:cNvCxnSpPr>
              <a:stCxn id="7" idx="1"/>
              <a:endCxn id="15" idx="0"/>
            </p:cNvCxnSpPr>
            <p:nvPr/>
          </p:nvCxnSpPr>
          <p:spPr>
            <a:xfrm rot="10800000" flipV="1">
              <a:off x="957687" y="3352800"/>
              <a:ext cx="182933" cy="1676400"/>
            </a:xfrm>
            <a:prstGeom prst="curvedConnector2">
              <a:avLst/>
            </a:prstGeom>
            <a:ln w="19050" cap="sq">
              <a:solidFill>
                <a:srgbClr val="FF000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urved Connector 20"/>
            <p:cNvCxnSpPr>
              <a:stCxn id="11" idx="2"/>
            </p:cNvCxnSpPr>
            <p:nvPr/>
          </p:nvCxnSpPr>
          <p:spPr>
            <a:xfrm rot="5400000">
              <a:off x="918546" y="4388027"/>
              <a:ext cx="885506" cy="396841"/>
            </a:xfrm>
            <a:prstGeom prst="curvedConnector3">
              <a:avLst>
                <a:gd name="adj1" fmla="val 50000"/>
              </a:avLst>
            </a:prstGeom>
            <a:ln w="19050" cap="sq">
              <a:solidFill>
                <a:srgbClr val="FF000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1764541" y="3124200"/>
            <a:ext cx="1662078" cy="2089666"/>
            <a:chOff x="1764541" y="3124200"/>
            <a:chExt cx="1662078" cy="208966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7"/>
                <p:cNvSpPr/>
                <p:nvPr/>
              </p:nvSpPr>
              <p:spPr>
                <a:xfrm>
                  <a:off x="2588419" y="3124200"/>
                  <a:ext cx="838200" cy="457200"/>
                </a:xfrm>
                <a:prstGeom prst="rect">
                  <a:avLst/>
                </a:prstGeom>
                <a:ln w="1905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" name="Rectangle 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88419" y="3124200"/>
                  <a:ext cx="838200" cy="457200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 w="19050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4" name="Curved Connector 23"/>
            <p:cNvCxnSpPr>
              <a:stCxn id="15" idx="3"/>
              <a:endCxn id="8" idx="1"/>
            </p:cNvCxnSpPr>
            <p:nvPr/>
          </p:nvCxnSpPr>
          <p:spPr>
            <a:xfrm flipV="1">
              <a:off x="1764541" y="3352800"/>
              <a:ext cx="823878" cy="1861066"/>
            </a:xfrm>
            <a:prstGeom prst="curvedConnector3">
              <a:avLst>
                <a:gd name="adj1" fmla="val 50000"/>
              </a:avLst>
            </a:prstGeom>
            <a:ln w="19050" cap="sq">
              <a:solidFill>
                <a:srgbClr val="1269B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2152668" y="3581402"/>
            <a:ext cx="1613711" cy="1817130"/>
            <a:chOff x="2152668" y="3581402"/>
            <a:chExt cx="1613711" cy="181713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Rectangle 28"/>
                <p:cNvSpPr/>
                <p:nvPr/>
              </p:nvSpPr>
              <p:spPr>
                <a:xfrm>
                  <a:off x="2152668" y="5029200"/>
                  <a:ext cx="161371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𝑇𝑟𝑎𝑛𝑠𝑓𝑜𝑟𝑚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9" name="Rectangle 2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52668" y="5029200"/>
                  <a:ext cx="1613711" cy="369332"/>
                </a:xfrm>
                <a:prstGeom prst="rect">
                  <a:avLst/>
                </a:prstGeom>
                <a:blipFill>
                  <a:blip r:embed="rId11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0" name="Curved Connector 29"/>
            <p:cNvCxnSpPr/>
            <p:nvPr/>
          </p:nvCxnSpPr>
          <p:spPr>
            <a:xfrm rot="5400000">
              <a:off x="1923903" y="4126671"/>
              <a:ext cx="1447801" cy="357263"/>
            </a:xfrm>
            <a:prstGeom prst="curvedConnector3">
              <a:avLst>
                <a:gd name="adj1" fmla="val 50000"/>
              </a:avLst>
            </a:prstGeom>
            <a:ln w="19050" cap="sq">
              <a:solidFill>
                <a:srgbClr val="FF000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urved Connector 37"/>
            <p:cNvCxnSpPr>
              <a:stCxn id="12" idx="2"/>
            </p:cNvCxnSpPr>
            <p:nvPr/>
          </p:nvCxnSpPr>
          <p:spPr>
            <a:xfrm rot="16200000" flipH="1">
              <a:off x="2720730" y="4433144"/>
              <a:ext cx="885511" cy="306610"/>
            </a:xfrm>
            <a:prstGeom prst="curvedConnector3">
              <a:avLst>
                <a:gd name="adj1" fmla="val 50000"/>
              </a:avLst>
            </a:prstGeom>
            <a:ln w="19050" cap="sq">
              <a:solidFill>
                <a:srgbClr val="FF000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3766379" y="3124200"/>
            <a:ext cx="1108040" cy="2089666"/>
            <a:chOff x="3766379" y="3124200"/>
            <a:chExt cx="1108040" cy="208966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Rectangle 8"/>
                <p:cNvSpPr/>
                <p:nvPr/>
              </p:nvSpPr>
              <p:spPr>
                <a:xfrm>
                  <a:off x="4036219" y="3124200"/>
                  <a:ext cx="838200" cy="457200"/>
                </a:xfrm>
                <a:prstGeom prst="rect">
                  <a:avLst/>
                </a:prstGeom>
                <a:ln w="1905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" name="Rectangle 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36219" y="3124200"/>
                  <a:ext cx="838200" cy="457200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 w="19050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2" name="Curved Connector 41"/>
            <p:cNvCxnSpPr>
              <a:stCxn id="29" idx="3"/>
              <a:endCxn id="9" idx="1"/>
            </p:cNvCxnSpPr>
            <p:nvPr/>
          </p:nvCxnSpPr>
          <p:spPr>
            <a:xfrm flipV="1">
              <a:off x="3766379" y="3352800"/>
              <a:ext cx="269840" cy="1861066"/>
            </a:xfrm>
            <a:prstGeom prst="curvedConnector3">
              <a:avLst>
                <a:gd name="adj1" fmla="val 50000"/>
              </a:avLst>
            </a:prstGeom>
            <a:ln w="19050" cap="sq">
              <a:solidFill>
                <a:srgbClr val="1269B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4239939" y="3124200"/>
            <a:ext cx="6990300" cy="2274332"/>
            <a:chOff x="4239939" y="3124200"/>
            <a:chExt cx="6990300" cy="2274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 9"/>
                <p:cNvSpPr/>
                <p:nvPr/>
              </p:nvSpPr>
              <p:spPr>
                <a:xfrm>
                  <a:off x="10392039" y="3124200"/>
                  <a:ext cx="838200" cy="457200"/>
                </a:xfrm>
                <a:prstGeom prst="rect">
                  <a:avLst/>
                </a:prstGeom>
                <a:ln w="1905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" name="Rectangle 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92039" y="3124200"/>
                  <a:ext cx="838200" cy="457200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 w="19050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Rectangle 12"/>
                <p:cNvSpPr/>
                <p:nvPr/>
              </p:nvSpPr>
              <p:spPr>
                <a:xfrm>
                  <a:off x="4239939" y="3774362"/>
                  <a:ext cx="430759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" name="Rectangle 1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39939" y="3774362"/>
                  <a:ext cx="430759" cy="369332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Rectangle 13"/>
                <p:cNvSpPr/>
                <p:nvPr/>
              </p:nvSpPr>
              <p:spPr>
                <a:xfrm>
                  <a:off x="10595759" y="3774362"/>
                  <a:ext cx="398058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" name="Rectangle 1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95759" y="3774362"/>
                  <a:ext cx="398058" cy="369332"/>
                </a:xfrm>
                <a:prstGeom prst="rect">
                  <a:avLst/>
                </a:prstGeom>
                <a:blipFill>
                  <a:blip r:embed="rId15"/>
                  <a:stretch>
                    <a:fillRect b="-163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Rectangle 45"/>
                <p:cNvSpPr/>
                <p:nvPr/>
              </p:nvSpPr>
              <p:spPr>
                <a:xfrm>
                  <a:off x="8432142" y="5029200"/>
                  <a:ext cx="161371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𝑇𝑟𝑎𝑛𝑠𝑓𝑜𝑟𝑚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6" name="Rectangle 4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32142" y="5029200"/>
                  <a:ext cx="1613711" cy="369332"/>
                </a:xfrm>
                <a:prstGeom prst="rect">
                  <a:avLst/>
                </a:prstGeom>
                <a:blipFill>
                  <a:blip r:embed="rId16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7" name="Curved Connector 46"/>
            <p:cNvCxnSpPr>
              <a:stCxn id="46" idx="3"/>
              <a:endCxn id="10" idx="1"/>
            </p:cNvCxnSpPr>
            <p:nvPr/>
          </p:nvCxnSpPr>
          <p:spPr>
            <a:xfrm flipV="1">
              <a:off x="10045853" y="3352800"/>
              <a:ext cx="346186" cy="1861066"/>
            </a:xfrm>
            <a:prstGeom prst="curvedConnector3">
              <a:avLst>
                <a:gd name="adj1" fmla="val 50000"/>
              </a:avLst>
            </a:prstGeom>
            <a:ln w="19050" cap="sq">
              <a:solidFill>
                <a:srgbClr val="1269B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Rectangle 50"/>
                <p:cNvSpPr/>
                <p:nvPr/>
              </p:nvSpPr>
              <p:spPr>
                <a:xfrm>
                  <a:off x="8650791" y="3124200"/>
                  <a:ext cx="838200" cy="457200"/>
                </a:xfrm>
                <a:prstGeom prst="rect">
                  <a:avLst/>
                </a:prstGeom>
                <a:ln w="1905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1" name="Rectangle 5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50791" y="3124200"/>
                  <a:ext cx="838200" cy="457200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  <a:ln w="19050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Rectangle 51"/>
                <p:cNvSpPr/>
                <p:nvPr/>
              </p:nvSpPr>
              <p:spPr>
                <a:xfrm>
                  <a:off x="8854511" y="3774362"/>
                  <a:ext cx="61767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2" name="Rectangle 5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54511" y="3774362"/>
                  <a:ext cx="617670" cy="369332"/>
                </a:xfrm>
                <a:prstGeom prst="rect">
                  <a:avLst/>
                </a:prstGeom>
                <a:blipFill>
                  <a:blip r:embed="rId18"/>
                  <a:stretch>
                    <a:fillRect b="-163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3" name="Curved Connector 52"/>
            <p:cNvCxnSpPr>
              <a:stCxn id="51" idx="1"/>
              <a:endCxn id="46" idx="1"/>
            </p:cNvCxnSpPr>
            <p:nvPr/>
          </p:nvCxnSpPr>
          <p:spPr>
            <a:xfrm rot="10800000" flipV="1">
              <a:off x="8432143" y="3352800"/>
              <a:ext cx="218649" cy="1861066"/>
            </a:xfrm>
            <a:prstGeom prst="curvedConnector3">
              <a:avLst>
                <a:gd name="adj1" fmla="val 204551"/>
              </a:avLst>
            </a:prstGeom>
            <a:ln w="19050" cap="sq">
              <a:solidFill>
                <a:srgbClr val="FF000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urved Connector 55"/>
            <p:cNvCxnSpPr>
              <a:stCxn id="52" idx="2"/>
            </p:cNvCxnSpPr>
            <p:nvPr/>
          </p:nvCxnSpPr>
          <p:spPr>
            <a:xfrm rot="16200000" flipH="1">
              <a:off x="8964526" y="4342514"/>
              <a:ext cx="910194" cy="512554"/>
            </a:xfrm>
            <a:prstGeom prst="curvedConnector3">
              <a:avLst>
                <a:gd name="adj1" fmla="val 50000"/>
              </a:avLst>
            </a:prstGeom>
            <a:ln w="19050" cap="sq">
              <a:solidFill>
                <a:srgbClr val="FF000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Rectangle 62"/>
                <p:cNvSpPr/>
                <p:nvPr/>
              </p:nvSpPr>
              <p:spPr>
                <a:xfrm>
                  <a:off x="5936098" y="3557330"/>
                  <a:ext cx="607859" cy="58477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…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63" name="Rectangle 6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36098" y="3557330"/>
                  <a:ext cx="607859" cy="584775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" name="Group 1"/>
          <p:cNvGrpSpPr/>
          <p:nvPr/>
        </p:nvGrpSpPr>
        <p:grpSpPr>
          <a:xfrm>
            <a:off x="752864" y="1458415"/>
            <a:ext cx="1613711" cy="2122985"/>
            <a:chOff x="752864" y="1458415"/>
            <a:chExt cx="1613711" cy="212298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ectangle 6"/>
                <p:cNvSpPr/>
                <p:nvPr/>
              </p:nvSpPr>
              <p:spPr>
                <a:xfrm>
                  <a:off x="1140619" y="3124200"/>
                  <a:ext cx="838200" cy="457200"/>
                </a:xfrm>
                <a:prstGeom prst="rect">
                  <a:avLst/>
                </a:prstGeom>
                <a:ln w="1905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Rectangle 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0619" y="3124200"/>
                  <a:ext cx="838200" cy="457200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  <a:ln w="19050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Rectangle 63"/>
                <p:cNvSpPr/>
                <p:nvPr/>
              </p:nvSpPr>
              <p:spPr>
                <a:xfrm>
                  <a:off x="1341166" y="1458415"/>
                  <a:ext cx="446724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4" name="Rectangle 6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41166" y="1458415"/>
                  <a:ext cx="446724" cy="369332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Rectangle 66"/>
                <p:cNvSpPr/>
                <p:nvPr/>
              </p:nvSpPr>
              <p:spPr>
                <a:xfrm>
                  <a:off x="752864" y="2071538"/>
                  <a:ext cx="161371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𝑇𝑟𝑎𝑛𝑠𝑓𝑜𝑟𝑚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7" name="Rectangle 6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2864" y="2071538"/>
                  <a:ext cx="1613711" cy="369332"/>
                </a:xfrm>
                <a:prstGeom prst="rect">
                  <a:avLst/>
                </a:prstGeom>
                <a:blipFill>
                  <a:blip r:embed="rId22"/>
                  <a:stretch>
                    <a:fillRect b="-1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9" name="Straight Arrow Connector 68"/>
            <p:cNvCxnSpPr>
              <a:stCxn id="64" idx="2"/>
              <a:endCxn id="67" idx="0"/>
            </p:cNvCxnSpPr>
            <p:nvPr/>
          </p:nvCxnSpPr>
          <p:spPr>
            <a:xfrm flipH="1">
              <a:off x="1559720" y="1827747"/>
              <a:ext cx="4808" cy="243791"/>
            </a:xfrm>
            <a:prstGeom prst="straightConnector1">
              <a:avLst/>
            </a:prstGeom>
            <a:ln w="19050" cap="sq">
              <a:solidFill>
                <a:srgbClr val="FF000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/>
            <p:cNvCxnSpPr>
              <a:stCxn id="67" idx="2"/>
              <a:endCxn id="7" idx="0"/>
            </p:cNvCxnSpPr>
            <p:nvPr/>
          </p:nvCxnSpPr>
          <p:spPr>
            <a:xfrm flipH="1">
              <a:off x="1559719" y="2440870"/>
              <a:ext cx="1" cy="683330"/>
            </a:xfrm>
            <a:prstGeom prst="straightConnector1">
              <a:avLst/>
            </a:prstGeom>
            <a:ln w="19050" cap="sq">
              <a:solidFill>
                <a:srgbClr val="FF000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/>
              <p:cNvSpPr txBox="1"/>
              <p:nvPr/>
            </p:nvSpPr>
            <p:spPr>
              <a:xfrm>
                <a:off x="3163485" y="5914711"/>
                <a:ext cx="55210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Anything missing in the chain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IO integrity violation</a:t>
                </a:r>
              </a:p>
            </p:txBody>
          </p:sp>
        </mc:Choice>
        <mc:Fallback xmlns="">
          <p:sp>
            <p:nvSpPr>
              <p:cNvPr id="78" name="TextBox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3485" y="5914711"/>
                <a:ext cx="5521063" cy="369332"/>
              </a:xfrm>
              <a:prstGeom prst="rect">
                <a:avLst/>
              </a:prstGeom>
              <a:blipFill>
                <a:blip r:embed="rId23"/>
                <a:stretch>
                  <a:fillRect l="-993" t="-8197" r="-221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6922763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7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5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1: Transaction Confirmation Device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1259013" y="2168682"/>
            <a:ext cx="3539206" cy="3627496"/>
          </a:xfrm>
          <a:prstGeom prst="roundRect">
            <a:avLst>
              <a:gd name="adj" fmla="val 4686"/>
            </a:avLst>
          </a:prstGeom>
          <a:solidFill>
            <a:sysClr val="window" lastClr="FFFFFF"/>
          </a:solidFill>
          <a:ln w="19050" cap="flat" cmpd="sng" algn="ctr">
            <a:solidFill>
              <a:srgbClr val="4472C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1748015" y="5232425"/>
            <a:ext cx="999415" cy="411480"/>
          </a:xfrm>
          <a:prstGeom prst="rect">
            <a:avLst/>
          </a:prstGeom>
          <a:solidFill>
            <a:srgbClr val="E7E6E6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Program</a:t>
            </a:r>
          </a:p>
        </p:txBody>
      </p:sp>
      <p:sp>
        <p:nvSpPr>
          <p:cNvPr id="25" name="Rectangle 24"/>
          <p:cNvSpPr/>
          <p:nvPr/>
        </p:nvSpPr>
        <p:spPr>
          <a:xfrm>
            <a:off x="3184348" y="5219536"/>
            <a:ext cx="999415" cy="411480"/>
          </a:xfrm>
          <a:prstGeom prst="rect">
            <a:avLst/>
          </a:prstGeom>
          <a:solidFill>
            <a:srgbClr val="E7E6E6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Cancel</a:t>
            </a:r>
          </a:p>
        </p:txBody>
      </p:sp>
      <p:sp>
        <p:nvSpPr>
          <p:cNvPr id="26" name="Rectangle 25"/>
          <p:cNvSpPr/>
          <p:nvPr/>
        </p:nvSpPr>
        <p:spPr>
          <a:xfrm>
            <a:off x="3053747" y="2384240"/>
            <a:ext cx="1367772" cy="379214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324992" y="2401742"/>
            <a:ext cx="1189749" cy="369332"/>
          </a:xfrm>
          <a:prstGeom prst="rect">
            <a:avLst/>
          </a:prstGeom>
          <a:solidFill>
            <a:sysClr val="window" lastClr="FFFFFF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Heart beat</a:t>
            </a:r>
          </a:p>
        </p:txBody>
      </p:sp>
      <p:sp>
        <p:nvSpPr>
          <p:cNvPr id="28" name="Rectangle 27"/>
          <p:cNvSpPr/>
          <p:nvPr/>
        </p:nvSpPr>
        <p:spPr>
          <a:xfrm>
            <a:off x="3053747" y="2935797"/>
            <a:ext cx="1367772" cy="379214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324992" y="2953299"/>
            <a:ext cx="1144865" cy="369332"/>
          </a:xfrm>
          <a:prstGeom prst="rect">
            <a:avLst/>
          </a:prstGeom>
          <a:solidFill>
            <a:sysClr val="window" lastClr="FFFFFF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Insulin (U)</a:t>
            </a:r>
          </a:p>
        </p:txBody>
      </p:sp>
      <p:sp>
        <p:nvSpPr>
          <p:cNvPr id="30" name="Rectangle 29"/>
          <p:cNvSpPr/>
          <p:nvPr/>
        </p:nvSpPr>
        <p:spPr>
          <a:xfrm>
            <a:off x="1339533" y="2125436"/>
            <a:ext cx="1483228" cy="169149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302880" y="1971661"/>
            <a:ext cx="1584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Remote device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302880" y="4054494"/>
            <a:ext cx="1838965" cy="369332"/>
          </a:xfrm>
          <a:prstGeom prst="rect">
            <a:avLst/>
          </a:prstGeom>
          <a:solidFill>
            <a:sysClr val="window" lastClr="FFFFFF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Low limit (mg/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dL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)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300157" y="4604520"/>
            <a:ext cx="1882247" cy="369332"/>
          </a:xfrm>
          <a:prstGeom prst="rect">
            <a:avLst/>
          </a:prstGeom>
          <a:solidFill>
            <a:sysClr val="window" lastClr="FFFFFF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High limit (mg/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dL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)</a:t>
            </a:r>
          </a:p>
        </p:txBody>
      </p:sp>
      <p:sp>
        <p:nvSpPr>
          <p:cNvPr id="40" name="Rectangle 39"/>
          <p:cNvSpPr/>
          <p:nvPr/>
        </p:nvSpPr>
        <p:spPr>
          <a:xfrm>
            <a:off x="3053747" y="3469882"/>
            <a:ext cx="1367771" cy="379214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311739" y="3487384"/>
            <a:ext cx="1765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Basal rate (U/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Hr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)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3397482" y="2377457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75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3397482" y="2929738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>
                <a:solidFill>
                  <a:prstClr val="black"/>
                </a:solidFill>
                <a:latin typeface="Calibri" panose="020F0502020204030204"/>
              </a:rPr>
              <a:t>177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3397482" y="3469882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>
                <a:solidFill>
                  <a:prstClr val="black"/>
                </a:solidFill>
                <a:latin typeface="Calibri" panose="020F0502020204030204"/>
              </a:rPr>
              <a:t>0.025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49" name="Isosceles Triangle 48"/>
          <p:cNvSpPr/>
          <p:nvPr/>
        </p:nvSpPr>
        <p:spPr>
          <a:xfrm>
            <a:off x="4544675" y="2294585"/>
            <a:ext cx="179510" cy="15475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Isosceles Triangle 49"/>
          <p:cNvSpPr/>
          <p:nvPr/>
        </p:nvSpPr>
        <p:spPr>
          <a:xfrm flipV="1">
            <a:off x="4544675" y="5086641"/>
            <a:ext cx="179510" cy="15475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2" name="Straight Connector 51"/>
          <p:cNvCxnSpPr>
            <a:stCxn id="49" idx="3"/>
            <a:endCxn id="50" idx="3"/>
          </p:cNvCxnSpPr>
          <p:nvPr/>
        </p:nvCxnSpPr>
        <p:spPr>
          <a:xfrm>
            <a:off x="4634430" y="2449335"/>
            <a:ext cx="0" cy="2637306"/>
          </a:xfrm>
          <a:prstGeom prst="line">
            <a:avLst/>
          </a:prstGeom>
          <a:ln w="19050" cap="sq">
            <a:solidFill>
              <a:schemeClr val="tx1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/>
          <p:cNvSpPr/>
          <p:nvPr/>
        </p:nvSpPr>
        <p:spPr>
          <a:xfrm>
            <a:off x="4590661" y="2507325"/>
            <a:ext cx="87537" cy="304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7" name="Straight Arrow Connector 66"/>
          <p:cNvCxnSpPr/>
          <p:nvPr/>
        </p:nvCxnSpPr>
        <p:spPr>
          <a:xfrm>
            <a:off x="3076966" y="4267200"/>
            <a:ext cx="856240" cy="0"/>
          </a:xfrm>
          <a:prstGeom prst="straightConnector1">
            <a:avLst/>
          </a:prstGeom>
          <a:ln w="19050" cap="sq">
            <a:solidFill>
              <a:schemeClr val="tx1"/>
            </a:solidFill>
            <a:round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 69"/>
          <p:cNvSpPr/>
          <p:nvPr/>
        </p:nvSpPr>
        <p:spPr>
          <a:xfrm>
            <a:off x="3992432" y="4052366"/>
            <a:ext cx="429086" cy="379214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71" name="Straight Arrow Connector 70"/>
          <p:cNvCxnSpPr/>
          <p:nvPr/>
        </p:nvCxnSpPr>
        <p:spPr>
          <a:xfrm>
            <a:off x="3076966" y="4776779"/>
            <a:ext cx="856240" cy="0"/>
          </a:xfrm>
          <a:prstGeom prst="straightConnector1">
            <a:avLst/>
          </a:prstGeom>
          <a:ln w="19050" cap="sq">
            <a:solidFill>
              <a:schemeClr val="tx1"/>
            </a:solidFill>
            <a:round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/>
          <p:cNvSpPr/>
          <p:nvPr/>
        </p:nvSpPr>
        <p:spPr>
          <a:xfrm>
            <a:off x="3992432" y="4561945"/>
            <a:ext cx="429086" cy="379214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3210374" y="4191000"/>
            <a:ext cx="87537" cy="152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/>
          <p:cNvSpPr/>
          <p:nvPr/>
        </p:nvSpPr>
        <p:spPr>
          <a:xfrm>
            <a:off x="3505086" y="4690769"/>
            <a:ext cx="87537" cy="152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TextBox 74"/>
          <p:cNvSpPr txBox="1"/>
          <p:nvPr/>
        </p:nvSpPr>
        <p:spPr>
          <a:xfrm>
            <a:off x="3997623" y="4058464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>
                <a:solidFill>
                  <a:prstClr val="black"/>
                </a:solidFill>
                <a:latin typeface="Calibri" panose="020F0502020204030204"/>
              </a:rPr>
              <a:t>60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3958066" y="4556719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>
                <a:solidFill>
                  <a:prstClr val="black"/>
                </a:solidFill>
                <a:latin typeface="Calibri" panose="020F0502020204030204"/>
              </a:rPr>
              <a:t>105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38" name="Content Placeholder 10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6207" y="4602227"/>
            <a:ext cx="1234617" cy="1234617"/>
          </a:xfrm>
        </p:spPr>
      </p:pic>
      <p:grpSp>
        <p:nvGrpSpPr>
          <p:cNvPr id="39" name="Group 38"/>
          <p:cNvGrpSpPr/>
          <p:nvPr/>
        </p:nvGrpSpPr>
        <p:grpSpPr>
          <a:xfrm>
            <a:off x="9763126" y="1352801"/>
            <a:ext cx="1153385" cy="1154524"/>
            <a:chOff x="8353048" y="2057400"/>
            <a:chExt cx="2532507" cy="2535007"/>
          </a:xfrm>
        </p:grpSpPr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53048" y="2057400"/>
              <a:ext cx="1153385" cy="1153385"/>
            </a:xfrm>
            <a:prstGeom prst="rect">
              <a:avLst/>
            </a:prstGeom>
          </p:spPr>
        </p:pic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37206" y="2057401"/>
              <a:ext cx="1148348" cy="1148348"/>
            </a:xfrm>
            <a:prstGeom prst="rect">
              <a:avLst/>
            </a:prstGeom>
          </p:spPr>
        </p:pic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53048" y="3439022"/>
              <a:ext cx="1153385" cy="1153385"/>
            </a:xfrm>
            <a:prstGeom prst="rect">
              <a:avLst/>
            </a:prstGeom>
          </p:spPr>
        </p:pic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37207" y="3438144"/>
              <a:ext cx="1148348" cy="1148348"/>
            </a:xfrm>
            <a:prstGeom prst="rect">
              <a:avLst/>
            </a:prstGeom>
          </p:spPr>
        </p:pic>
      </p:grpSp>
      <p:pic>
        <p:nvPicPr>
          <p:cNvPr id="51" name="Picture 5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3485" y="2903683"/>
            <a:ext cx="1236091" cy="1236091"/>
          </a:xfrm>
          <a:prstGeom prst="rect">
            <a:avLst/>
          </a:prstGeom>
        </p:spPr>
      </p:pic>
      <p:grpSp>
        <p:nvGrpSpPr>
          <p:cNvPr id="54" name="Group 53"/>
          <p:cNvGrpSpPr/>
          <p:nvPr/>
        </p:nvGrpSpPr>
        <p:grpSpPr>
          <a:xfrm>
            <a:off x="5545788" y="1369445"/>
            <a:ext cx="2605231" cy="5162551"/>
            <a:chOff x="6025063" y="1369445"/>
            <a:chExt cx="2605231" cy="5162551"/>
          </a:xfrm>
        </p:grpSpPr>
        <p:pic>
          <p:nvPicPr>
            <p:cNvPr id="55" name="Picture 4" descr="Image result for transaction confirmation devices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25063" y="1369445"/>
              <a:ext cx="2605231" cy="51625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6" name="TextBox 55"/>
            <p:cNvSpPr txBox="1"/>
            <p:nvPr/>
          </p:nvSpPr>
          <p:spPr>
            <a:xfrm>
              <a:off x="6271838" y="3982430"/>
              <a:ext cx="2023311" cy="1615827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r>
                <a:rPr lang="en-US" sz="1100" kern="0" dirty="0">
                  <a:solidFill>
                    <a:prstClr val="black"/>
                  </a:solidFill>
                  <a:latin typeface="Calibri" panose="020F0502020204030204"/>
                </a:rPr>
                <a:t>Android Protected Confirmation</a:t>
              </a:r>
            </a:p>
            <a:p>
              <a:pPr lvl="0">
                <a:defRPr/>
              </a:pPr>
              <a:endParaRPr lang="en-US" sz="1100" kern="0" dirty="0">
                <a:solidFill>
                  <a:prstClr val="black"/>
                </a:solidFill>
                <a:latin typeface="Calibri" panose="020F0502020204030204"/>
              </a:endParaRPr>
            </a:p>
            <a:p>
              <a:pPr lvl="0">
                <a:defRPr/>
              </a:pPr>
              <a:r>
                <a:rPr lang="en-US" sz="1100" kern="0" dirty="0">
                  <a:solidFill>
                    <a:prstClr val="black"/>
                  </a:solidFill>
                  <a:latin typeface="Calibri" panose="020F0502020204030204"/>
                </a:rPr>
                <a:t>You are going to program </a:t>
              </a:r>
            </a:p>
            <a:p>
              <a:pPr lvl="0">
                <a:defRPr/>
              </a:pPr>
              <a:r>
                <a:rPr lang="en-US" sz="1100" kern="0" dirty="0">
                  <a:solidFill>
                    <a:prstClr val="black"/>
                  </a:solidFill>
                  <a:latin typeface="Calibri" panose="020F0502020204030204"/>
                </a:rPr>
                <a:t>Heart beat 75 </a:t>
              </a:r>
            </a:p>
            <a:p>
              <a:pPr lvl="0">
                <a:defRPr/>
              </a:pPr>
              <a:r>
                <a:rPr lang="en-US" sz="1100" kern="0" dirty="0">
                  <a:solidFill>
                    <a:prstClr val="black"/>
                  </a:solidFill>
                  <a:latin typeface="Calibri" panose="020F0502020204030204"/>
                </a:rPr>
                <a:t>Insulin 177U</a:t>
              </a:r>
            </a:p>
            <a:p>
              <a:pPr lvl="0">
                <a:defRPr/>
              </a:pPr>
              <a:r>
                <a:rPr lang="en-US" sz="1100" kern="0" dirty="0">
                  <a:solidFill>
                    <a:prstClr val="black"/>
                  </a:solidFill>
                  <a:latin typeface="Calibri" panose="020F0502020204030204"/>
                </a:rPr>
                <a:t>Basal rate 0.025 U/</a:t>
              </a:r>
              <a:r>
                <a:rPr lang="en-US" sz="1100" kern="0" dirty="0" err="1">
                  <a:solidFill>
                    <a:prstClr val="black"/>
                  </a:solidFill>
                  <a:latin typeface="Calibri" panose="020F0502020204030204"/>
                </a:rPr>
                <a:t>Hr</a:t>
              </a:r>
              <a:endParaRPr lang="en-US" sz="1100" kern="0" dirty="0">
                <a:solidFill>
                  <a:prstClr val="black"/>
                </a:solidFill>
                <a:latin typeface="Calibri" panose="020F0502020204030204"/>
              </a:endParaRPr>
            </a:p>
            <a:p>
              <a:pPr lvl="0">
                <a:defRPr/>
              </a:pPr>
              <a:r>
                <a:rPr lang="en-US" sz="1100" kern="0" dirty="0">
                  <a:solidFill>
                    <a:prstClr val="black"/>
                  </a:solidFill>
                  <a:latin typeface="Calibri" panose="020F0502020204030204"/>
                </a:rPr>
                <a:t>Low level 60 mg/</a:t>
              </a:r>
              <a:r>
                <a:rPr lang="en-US" sz="1100" kern="0" dirty="0" err="1">
                  <a:solidFill>
                    <a:prstClr val="black"/>
                  </a:solidFill>
                  <a:latin typeface="Calibri" panose="020F0502020204030204"/>
                </a:rPr>
                <a:t>dL</a:t>
              </a:r>
              <a:endParaRPr lang="en-US" sz="1100" kern="0" dirty="0">
                <a:solidFill>
                  <a:prstClr val="black"/>
                </a:solidFill>
                <a:latin typeface="Calibri" panose="020F0502020204030204"/>
              </a:endParaRPr>
            </a:p>
            <a:p>
              <a:pPr lvl="0">
                <a:defRPr/>
              </a:pPr>
              <a:r>
                <a:rPr lang="en-US" sz="1100" kern="0" dirty="0">
                  <a:solidFill>
                    <a:prstClr val="black"/>
                  </a:solidFill>
                  <a:latin typeface="Calibri" panose="020F0502020204030204"/>
                </a:rPr>
                <a:t>High level 105 mg/</a:t>
              </a:r>
              <a:r>
                <a:rPr lang="en-US" sz="1100" kern="0" dirty="0" err="1">
                  <a:solidFill>
                    <a:prstClr val="black"/>
                  </a:solidFill>
                  <a:latin typeface="Calibri" panose="020F0502020204030204"/>
                </a:rPr>
                <a:t>dL</a:t>
              </a:r>
              <a:endParaRPr lang="en-US" sz="1100" kern="0" dirty="0">
                <a:solidFill>
                  <a:prstClr val="black"/>
                </a:solidFill>
                <a:latin typeface="Calibri" panose="020F0502020204030204"/>
              </a:endParaRPr>
            </a:p>
            <a:p>
              <a:pPr lvl="0">
                <a:defRPr/>
              </a:pPr>
              <a:r>
                <a:rPr lang="en-US" sz="1100" kern="0" dirty="0">
                  <a:solidFill>
                    <a:prstClr val="black"/>
                  </a:solidFill>
                  <a:latin typeface="Calibri" panose="020F0502020204030204"/>
                </a:rPr>
                <a:t>And more ……</a:t>
              </a:r>
            </a:p>
          </p:txBody>
        </p:sp>
      </p:grpSp>
      <p:sp>
        <p:nvSpPr>
          <p:cNvPr id="7" name="Rectangle 6"/>
          <p:cNvSpPr/>
          <p:nvPr/>
        </p:nvSpPr>
        <p:spPr>
          <a:xfrm>
            <a:off x="5821024" y="1971661"/>
            <a:ext cx="2106229" cy="404813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05749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9966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9966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6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2: Input Signing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93" t="12095" r="29821" b="21238"/>
          <a:stretch/>
        </p:blipFill>
        <p:spPr>
          <a:xfrm>
            <a:off x="5908207" y="2950304"/>
            <a:ext cx="419937" cy="833543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5295818" y="3918633"/>
            <a:ext cx="166790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Trusted embedded device</a:t>
            </a:r>
          </a:p>
        </p:txBody>
      </p:sp>
      <p:pic>
        <p:nvPicPr>
          <p:cNvPr id="24" name="Picture 2" descr="Could your pacemaker be hackable?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6250" r="9406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28"/>
          <a:stretch/>
        </p:blipFill>
        <p:spPr bwMode="auto">
          <a:xfrm>
            <a:off x="9320022" y="1402811"/>
            <a:ext cx="2422822" cy="162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Straight Arrow Connector 25"/>
          <p:cNvCxnSpPr>
            <a:stCxn id="11" idx="3"/>
          </p:cNvCxnSpPr>
          <p:nvPr/>
        </p:nvCxnSpPr>
        <p:spPr>
          <a:xfrm flipV="1">
            <a:off x="4151797" y="3449252"/>
            <a:ext cx="1484622" cy="11324"/>
          </a:xfrm>
          <a:prstGeom prst="straightConnector1">
            <a:avLst/>
          </a:prstGeom>
          <a:ln w="19050" cap="sq">
            <a:solidFill>
              <a:schemeClr val="tx1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Elbow Connector 26"/>
          <p:cNvCxnSpPr/>
          <p:nvPr/>
        </p:nvCxnSpPr>
        <p:spPr>
          <a:xfrm flipV="1">
            <a:off x="6328144" y="2122613"/>
            <a:ext cx="2619651" cy="1252618"/>
          </a:xfrm>
          <a:prstGeom prst="bentConnector3">
            <a:avLst/>
          </a:prstGeom>
          <a:ln w="19050" cap="sq">
            <a:solidFill>
              <a:schemeClr val="tx1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Elbow Connector 27"/>
          <p:cNvCxnSpPr/>
          <p:nvPr/>
        </p:nvCxnSpPr>
        <p:spPr>
          <a:xfrm>
            <a:off x="6328144" y="3375231"/>
            <a:ext cx="2642432" cy="1730169"/>
          </a:xfrm>
          <a:prstGeom prst="bentConnector3">
            <a:avLst>
              <a:gd name="adj1" fmla="val 49303"/>
            </a:avLst>
          </a:prstGeom>
          <a:ln w="19050" cap="sq">
            <a:solidFill>
              <a:schemeClr val="tx1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Image result for dana diabecare rs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3855" y="4450543"/>
            <a:ext cx="2280902" cy="1140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2035" y="2464184"/>
            <a:ext cx="797064" cy="797064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2035" y="5152796"/>
            <a:ext cx="797064" cy="797064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649413" y="1821945"/>
            <a:ext cx="3539206" cy="3824517"/>
            <a:chOff x="627203" y="1821945"/>
            <a:chExt cx="3539206" cy="3824517"/>
          </a:xfrm>
        </p:grpSpPr>
        <p:sp>
          <p:nvSpPr>
            <p:cNvPr id="67" name="Rounded Rectangle 66"/>
            <p:cNvSpPr/>
            <p:nvPr/>
          </p:nvSpPr>
          <p:spPr>
            <a:xfrm>
              <a:off x="627203" y="2018966"/>
              <a:ext cx="3539206" cy="3627496"/>
            </a:xfrm>
            <a:prstGeom prst="roundRect">
              <a:avLst>
                <a:gd name="adj" fmla="val 4686"/>
              </a:avLst>
            </a:prstGeom>
            <a:solidFill>
              <a:sysClr val="window" lastClr="FFFFFF"/>
            </a:solidFill>
            <a:ln w="190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8" name="Rectangle 67"/>
            <p:cNvSpPr/>
            <p:nvPr/>
          </p:nvSpPr>
          <p:spPr>
            <a:xfrm>
              <a:off x="1116205" y="5082709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Program</a:t>
              </a:r>
            </a:p>
          </p:txBody>
        </p:sp>
        <p:sp>
          <p:nvSpPr>
            <p:cNvPr id="69" name="Rectangle 68"/>
            <p:cNvSpPr/>
            <p:nvPr/>
          </p:nvSpPr>
          <p:spPr>
            <a:xfrm>
              <a:off x="2552538" y="5069820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Cancel</a:t>
              </a:r>
            </a:p>
          </p:txBody>
        </p:sp>
        <p:sp>
          <p:nvSpPr>
            <p:cNvPr id="70" name="Rectangle 69"/>
            <p:cNvSpPr/>
            <p:nvPr/>
          </p:nvSpPr>
          <p:spPr>
            <a:xfrm>
              <a:off x="2421937" y="2234524"/>
              <a:ext cx="1367772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693182" y="2252026"/>
              <a:ext cx="1189749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Heart beat</a:t>
              </a:r>
            </a:p>
          </p:txBody>
        </p:sp>
        <p:sp>
          <p:nvSpPr>
            <p:cNvPr id="72" name="Rectangle 71"/>
            <p:cNvSpPr/>
            <p:nvPr/>
          </p:nvSpPr>
          <p:spPr>
            <a:xfrm>
              <a:off x="2421937" y="2786081"/>
              <a:ext cx="1367772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693182" y="2803583"/>
              <a:ext cx="1144865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Insulin (U)</a:t>
              </a:r>
            </a:p>
          </p:txBody>
        </p:sp>
        <p:sp>
          <p:nvSpPr>
            <p:cNvPr id="74" name="Rectangle 73"/>
            <p:cNvSpPr/>
            <p:nvPr/>
          </p:nvSpPr>
          <p:spPr>
            <a:xfrm>
              <a:off x="707723" y="1975720"/>
              <a:ext cx="1483228" cy="169149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671070" y="1821945"/>
              <a:ext cx="15840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Remote device</a:t>
              </a: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671070" y="3904778"/>
              <a:ext cx="1838965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Low limit (mg/</a:t>
              </a:r>
              <a:r>
                <a: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dL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668347" y="4454804"/>
              <a:ext cx="1882247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High limit (mg/</a:t>
              </a:r>
              <a:r>
                <a: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dL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78" name="Rectangle 77"/>
            <p:cNvSpPr/>
            <p:nvPr/>
          </p:nvSpPr>
          <p:spPr>
            <a:xfrm>
              <a:off x="2421937" y="3320166"/>
              <a:ext cx="1367771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679929" y="3337668"/>
              <a:ext cx="17652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Basal rate (U/</a:t>
              </a:r>
              <a:r>
                <a: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Hr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2765672" y="2227741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75</a:t>
              </a: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2765672" y="2780022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>
                  <a:solidFill>
                    <a:prstClr val="black"/>
                  </a:solidFill>
                  <a:latin typeface="Calibri" panose="020F0502020204030204"/>
                </a:rPr>
                <a:t>177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2765672" y="3320166"/>
              <a:ext cx="7104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>
                  <a:solidFill>
                    <a:prstClr val="black"/>
                  </a:solidFill>
                  <a:latin typeface="Calibri" panose="020F0502020204030204"/>
                </a:rPr>
                <a:t>0.025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83" name="Isosceles Triangle 82"/>
            <p:cNvSpPr/>
            <p:nvPr/>
          </p:nvSpPr>
          <p:spPr>
            <a:xfrm>
              <a:off x="3912865" y="2144869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Isosceles Triangle 83"/>
            <p:cNvSpPr/>
            <p:nvPr/>
          </p:nvSpPr>
          <p:spPr>
            <a:xfrm flipV="1">
              <a:off x="3912865" y="4936925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5" name="Straight Connector 84"/>
            <p:cNvCxnSpPr>
              <a:stCxn id="83" idx="3"/>
              <a:endCxn id="84" idx="3"/>
            </p:cNvCxnSpPr>
            <p:nvPr/>
          </p:nvCxnSpPr>
          <p:spPr>
            <a:xfrm>
              <a:off x="4002620" y="2299619"/>
              <a:ext cx="0" cy="2637306"/>
            </a:xfrm>
            <a:prstGeom prst="line">
              <a:avLst/>
            </a:prstGeom>
            <a:ln w="19050" cap="sq">
              <a:solidFill>
                <a:schemeClr val="tx1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Rectangle 85"/>
            <p:cNvSpPr/>
            <p:nvPr/>
          </p:nvSpPr>
          <p:spPr>
            <a:xfrm>
              <a:off x="3958851" y="2357609"/>
              <a:ext cx="87537" cy="3048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7" name="Straight Arrow Connector 86"/>
            <p:cNvCxnSpPr/>
            <p:nvPr/>
          </p:nvCxnSpPr>
          <p:spPr>
            <a:xfrm>
              <a:off x="2445156" y="4117484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Rectangle 87"/>
            <p:cNvSpPr/>
            <p:nvPr/>
          </p:nvSpPr>
          <p:spPr>
            <a:xfrm>
              <a:off x="3360622" y="3902650"/>
              <a:ext cx="429086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89" name="Straight Arrow Connector 88"/>
            <p:cNvCxnSpPr/>
            <p:nvPr/>
          </p:nvCxnSpPr>
          <p:spPr>
            <a:xfrm>
              <a:off x="2445156" y="4627063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Rectangle 89"/>
            <p:cNvSpPr/>
            <p:nvPr/>
          </p:nvSpPr>
          <p:spPr>
            <a:xfrm>
              <a:off x="3360622" y="4412229"/>
              <a:ext cx="429086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1" name="Rectangle 90"/>
            <p:cNvSpPr/>
            <p:nvPr/>
          </p:nvSpPr>
          <p:spPr>
            <a:xfrm>
              <a:off x="2578564" y="4041284"/>
              <a:ext cx="87537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ectangle 91"/>
            <p:cNvSpPr/>
            <p:nvPr/>
          </p:nvSpPr>
          <p:spPr>
            <a:xfrm>
              <a:off x="2873276" y="4541053"/>
              <a:ext cx="87537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3365813" y="3908748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>
                  <a:solidFill>
                    <a:prstClr val="black"/>
                  </a:solidFill>
                  <a:latin typeface="Calibri" panose="020F0502020204030204"/>
                </a:rPr>
                <a:t>60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94" name="TextBox 93"/>
            <p:cNvSpPr txBox="1"/>
            <p:nvPr/>
          </p:nvSpPr>
          <p:spPr>
            <a:xfrm>
              <a:off x="3326256" y="4407003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>
                  <a:solidFill>
                    <a:prstClr val="black"/>
                  </a:solidFill>
                  <a:latin typeface="Calibri" panose="020F0502020204030204"/>
                </a:rPr>
                <a:t>105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861" y="2227839"/>
            <a:ext cx="583794" cy="58379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557132" y="2820988"/>
            <a:ext cx="2631487" cy="147732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kern="0" dirty="0">
                <a:solidFill>
                  <a:prstClr val="black"/>
                </a:solidFill>
                <a:latin typeface="Calibri" panose="020F0502020204030204"/>
              </a:rPr>
              <a:t>Heart beat 75 </a:t>
            </a:r>
          </a:p>
          <a:p>
            <a:pPr lvl="0">
              <a:defRPr/>
            </a:pPr>
            <a:r>
              <a:rPr lang="en-US" kern="0" dirty="0">
                <a:solidFill>
                  <a:prstClr val="black"/>
                </a:solidFill>
                <a:latin typeface="Calibri" panose="020F0502020204030204"/>
              </a:rPr>
              <a:t>Insulin 177U</a:t>
            </a:r>
          </a:p>
          <a:p>
            <a:pPr lvl="0">
              <a:defRPr/>
            </a:pPr>
            <a:r>
              <a:rPr lang="en-US" kern="0" dirty="0">
                <a:solidFill>
                  <a:prstClr val="black"/>
                </a:solidFill>
                <a:latin typeface="Calibri" panose="020F0502020204030204"/>
              </a:rPr>
              <a:t>Basal rate 0.025 U/</a:t>
            </a:r>
            <a:r>
              <a:rPr lang="en-US" kern="0" dirty="0" err="1">
                <a:solidFill>
                  <a:prstClr val="black"/>
                </a:solidFill>
                <a:latin typeface="Calibri" panose="020F0502020204030204"/>
              </a:rPr>
              <a:t>Hr</a:t>
            </a:r>
            <a:endParaRPr lang="en-US" kern="0" dirty="0">
              <a:solidFill>
                <a:prstClr val="black"/>
              </a:solidFill>
              <a:latin typeface="Calibri" panose="020F0502020204030204"/>
            </a:endParaRPr>
          </a:p>
          <a:p>
            <a:pPr lvl="0">
              <a:defRPr/>
            </a:pPr>
            <a:r>
              <a:rPr lang="en-US" kern="0" dirty="0">
                <a:solidFill>
                  <a:prstClr val="black"/>
                </a:solidFill>
                <a:latin typeface="Calibri" panose="020F0502020204030204"/>
              </a:rPr>
              <a:t>Low level 60 mg/</a:t>
            </a:r>
            <a:r>
              <a:rPr lang="en-US" kern="0" dirty="0" err="1">
                <a:solidFill>
                  <a:prstClr val="black"/>
                </a:solidFill>
                <a:latin typeface="Calibri" panose="020F0502020204030204"/>
              </a:rPr>
              <a:t>dL</a:t>
            </a:r>
            <a:endParaRPr lang="en-US" kern="0" dirty="0">
              <a:solidFill>
                <a:prstClr val="black"/>
              </a:solidFill>
              <a:latin typeface="Calibri" panose="020F0502020204030204"/>
            </a:endParaRPr>
          </a:p>
          <a:p>
            <a:pPr lvl="0">
              <a:defRPr/>
            </a:pPr>
            <a:r>
              <a:rPr lang="en-US" kern="0" dirty="0">
                <a:solidFill>
                  <a:prstClr val="black"/>
                </a:solidFill>
                <a:latin typeface="Calibri" panose="020F0502020204030204"/>
              </a:rPr>
              <a:t>High level 105 mg/</a:t>
            </a:r>
            <a:r>
              <a:rPr lang="en-US" kern="0" dirty="0" err="1">
                <a:solidFill>
                  <a:prstClr val="black"/>
                </a:solidFill>
                <a:latin typeface="Calibri" panose="020F0502020204030204"/>
              </a:rPr>
              <a:t>dL</a:t>
            </a:r>
            <a:endParaRPr lang="en-US" kern="0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72851694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4036219" y="5257800"/>
            <a:ext cx="5791200" cy="533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4D962-1B07-4D4C-A2B1-CDDF778514D1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Aritra Dhar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7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IntegriKey – Display manipulation attack</a:t>
            </a:r>
          </a:p>
        </p:txBody>
      </p:sp>
      <p:sp>
        <p:nvSpPr>
          <p:cNvPr id="7" name="Rectangle 6"/>
          <p:cNvSpPr/>
          <p:nvPr/>
        </p:nvSpPr>
        <p:spPr>
          <a:xfrm>
            <a:off x="9249057" y="3138952"/>
            <a:ext cx="1986907" cy="3810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1777</a:t>
            </a:r>
          </a:p>
        </p:txBody>
      </p:sp>
      <p:sp>
        <p:nvSpPr>
          <p:cNvPr id="8" name="Rectangle 7"/>
          <p:cNvSpPr/>
          <p:nvPr/>
        </p:nvSpPr>
        <p:spPr>
          <a:xfrm>
            <a:off x="835818" y="3144786"/>
            <a:ext cx="12543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177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93" t="12095" r="29821" b="21238"/>
          <a:stretch/>
        </p:blipFill>
        <p:spPr>
          <a:xfrm>
            <a:off x="5156544" y="1592714"/>
            <a:ext cx="385273" cy="764738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4722019" y="3144786"/>
            <a:ext cx="12543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177</a:t>
            </a:r>
          </a:p>
        </p:txBody>
      </p:sp>
      <p:sp>
        <p:nvSpPr>
          <p:cNvPr id="17" name="Rectangle 16"/>
          <p:cNvSpPr/>
          <p:nvPr/>
        </p:nvSpPr>
        <p:spPr>
          <a:xfrm>
            <a:off x="9249057" y="4000488"/>
            <a:ext cx="1986907" cy="3810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177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835818" y="4006322"/>
                <a:ext cx="1254321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←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818" y="4006322"/>
                <a:ext cx="1254321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18"/>
          <p:cNvSpPr/>
          <p:nvPr/>
        </p:nvSpPr>
        <p:spPr>
          <a:xfrm>
            <a:off x="4722019" y="4006322"/>
            <a:ext cx="12543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17</a:t>
            </a:r>
          </a:p>
        </p:txBody>
      </p:sp>
      <p:sp>
        <p:nvSpPr>
          <p:cNvPr id="20" name="Rectangle 19"/>
          <p:cNvSpPr/>
          <p:nvPr/>
        </p:nvSpPr>
        <p:spPr>
          <a:xfrm>
            <a:off x="835818" y="5334000"/>
            <a:ext cx="19812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User sees 177</a:t>
            </a:r>
          </a:p>
        </p:txBody>
      </p:sp>
      <p:sp>
        <p:nvSpPr>
          <p:cNvPr id="21" name="Rectangle 20"/>
          <p:cNvSpPr/>
          <p:nvPr/>
        </p:nvSpPr>
        <p:spPr>
          <a:xfrm>
            <a:off x="3895871" y="5334000"/>
            <a:ext cx="2667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Device records 17</a:t>
            </a:r>
          </a:p>
        </p:txBody>
      </p:sp>
      <p:sp>
        <p:nvSpPr>
          <p:cNvPr id="22" name="Rectangle 21"/>
          <p:cNvSpPr/>
          <p:nvPr/>
        </p:nvSpPr>
        <p:spPr>
          <a:xfrm>
            <a:off x="7081225" y="5334000"/>
            <a:ext cx="2667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Host sends 17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9249057" y="1278657"/>
            <a:ext cx="1477239" cy="1265681"/>
            <a:chOff x="9249057" y="1278657"/>
            <a:chExt cx="1477239" cy="1265681"/>
          </a:xfrm>
        </p:grpSpPr>
        <p:grpSp>
          <p:nvGrpSpPr>
            <p:cNvPr id="12" name="Group 11"/>
            <p:cNvGrpSpPr/>
            <p:nvPr/>
          </p:nvGrpSpPr>
          <p:grpSpPr>
            <a:xfrm>
              <a:off x="9522591" y="1278657"/>
              <a:ext cx="1203705" cy="1250187"/>
              <a:chOff x="5672047" y="2529333"/>
              <a:chExt cx="1470729" cy="1527522"/>
            </a:xfrm>
          </p:grpSpPr>
          <p:pic>
            <p:nvPicPr>
              <p:cNvPr id="14" name="Picture 13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719" t="12343" r="17117" b="26431"/>
              <a:stretch/>
            </p:blipFill>
            <p:spPr>
              <a:xfrm>
                <a:off x="5672047" y="2529333"/>
                <a:ext cx="1470729" cy="1527522"/>
              </a:xfrm>
              <a:prstGeom prst="rect">
                <a:avLst/>
              </a:prstGeom>
            </p:spPr>
          </p:pic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83540" y="2630710"/>
                <a:ext cx="590163" cy="662384"/>
              </a:xfrm>
              <a:prstGeom prst="rect">
                <a:avLst/>
              </a:prstGeom>
            </p:spPr>
          </p:pic>
        </p:grpSp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49057" y="1857004"/>
              <a:ext cx="687334" cy="687334"/>
            </a:xfrm>
            <a:prstGeom prst="rect">
              <a:avLst/>
            </a:prstGeom>
          </p:spPr>
        </p:pic>
      </p:grpSp>
      <p:pic>
        <p:nvPicPr>
          <p:cNvPr id="25" name="Picture 2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44" y="1413219"/>
            <a:ext cx="1239363" cy="1239363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8303419" y="3125298"/>
            <a:ext cx="803425" cy="369332"/>
          </a:xfrm>
          <a:prstGeom prst="rect">
            <a:avLst/>
          </a:prstGeom>
          <a:solidFill>
            <a:sysClr val="window" lastClr="FFFFFF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Insulin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8303419" y="4012156"/>
            <a:ext cx="803425" cy="369332"/>
          </a:xfrm>
          <a:prstGeom prst="rect">
            <a:avLst/>
          </a:prstGeom>
          <a:solidFill>
            <a:sysClr val="window" lastClr="FFFFFF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Insulin</a:t>
            </a:r>
          </a:p>
        </p:txBody>
      </p:sp>
    </p:spTree>
    <p:extLst>
      <p:ext uri="{BB962C8B-B14F-4D97-AF65-F5344CB8AC3E}">
        <p14:creationId xmlns:p14="http://schemas.microsoft.com/office/powerpoint/2010/main" val="153229072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7" grpId="0" animBg="1"/>
      <p:bldP spid="8" grpId="0"/>
      <p:bldP spid="16" grpId="0"/>
      <p:bldP spid="17" grpId="0" animBg="1"/>
      <p:bldP spid="18" grpId="0"/>
      <p:bldP spid="19" grpId="0"/>
      <p:bldP spid="20" grpId="0"/>
      <p:bldP spid="21" grpId="0"/>
      <p:bldP spid="22" grpId="0"/>
      <p:bldP spid="26" grpId="0" animBg="1"/>
      <p:bldP spid="2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23850" y="2971800"/>
            <a:ext cx="11537950" cy="8382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The lack of output integrity – </a:t>
            </a:r>
            <a:r>
              <a:rPr lang="en-US" i="1" dirty="0">
                <a:solidFill>
                  <a:srgbClr val="FF0000"/>
                </a:solidFill>
              </a:rPr>
              <a:t>the render of user inputs </a:t>
            </a:r>
            <a:r>
              <a:rPr lang="en-US" i="1" dirty="0"/>
              <a:t>on the screen</a:t>
            </a:r>
            <a:r>
              <a:rPr lang="en-US" dirty="0"/>
              <a:t> – compromises input integrity.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FECB8-7978-48F8-87F6-741F62B068E0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8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Observation 1</a:t>
            </a:r>
          </a:p>
        </p:txBody>
      </p:sp>
    </p:spTree>
    <p:extLst>
      <p:ext uri="{BB962C8B-B14F-4D97-AF65-F5344CB8AC3E}">
        <p14:creationId xmlns:p14="http://schemas.microsoft.com/office/powerpoint/2010/main" val="3488223048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ight Arrow 7">
            <a:extLst>
              <a:ext uri="{FF2B5EF4-FFF2-40B4-BE49-F238E27FC236}">
                <a16:creationId xmlns:a16="http://schemas.microsoft.com/office/drawing/2014/main" id="{6FEBBF95-174B-0A4C-9F4E-2A4830617413}"/>
              </a:ext>
            </a:extLst>
          </p:cNvPr>
          <p:cNvSpPr/>
          <p:nvPr/>
        </p:nvSpPr>
        <p:spPr>
          <a:xfrm>
            <a:off x="4645819" y="3149464"/>
            <a:ext cx="2209800" cy="367637"/>
          </a:xfrm>
          <a:prstGeom prst="rightArrow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9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Solution 3: Overlay</a:t>
            </a:r>
            <a:endParaRPr lang="en-US" dirty="0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5585" y="5132523"/>
            <a:ext cx="1143000" cy="114300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D946A1A9-DF5E-1747-BC79-9176AA872B59}"/>
              </a:ext>
            </a:extLst>
          </p:cNvPr>
          <p:cNvGrpSpPr/>
          <p:nvPr/>
        </p:nvGrpSpPr>
        <p:grpSpPr>
          <a:xfrm>
            <a:off x="7036345" y="1249602"/>
            <a:ext cx="3539206" cy="5038270"/>
            <a:chOff x="1500695" y="1308282"/>
            <a:chExt cx="3539206" cy="5038270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4545" y="5196792"/>
              <a:ext cx="1149760" cy="1149760"/>
            </a:xfrm>
            <a:prstGeom prst="rect">
              <a:avLst/>
            </a:prstGeom>
          </p:spPr>
        </p:pic>
        <p:sp>
          <p:nvSpPr>
            <p:cNvPr id="90" name="Rounded Rectangle 89"/>
            <p:cNvSpPr/>
            <p:nvPr/>
          </p:nvSpPr>
          <p:spPr>
            <a:xfrm>
              <a:off x="1500695" y="1505303"/>
              <a:ext cx="3539206" cy="3627496"/>
            </a:xfrm>
            <a:prstGeom prst="roundRect">
              <a:avLst>
                <a:gd name="adj" fmla="val 4686"/>
              </a:avLst>
            </a:prstGeom>
            <a:solidFill>
              <a:sysClr val="window" lastClr="FFFFFF"/>
            </a:solidFill>
            <a:ln w="190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1" name="Rectangle 90"/>
            <p:cNvSpPr/>
            <p:nvPr/>
          </p:nvSpPr>
          <p:spPr>
            <a:xfrm>
              <a:off x="1989697" y="4569046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Program</a:t>
              </a:r>
            </a:p>
          </p:txBody>
        </p:sp>
        <p:sp>
          <p:nvSpPr>
            <p:cNvPr id="92" name="Rectangle 91"/>
            <p:cNvSpPr/>
            <p:nvPr/>
          </p:nvSpPr>
          <p:spPr>
            <a:xfrm>
              <a:off x="3426030" y="4556157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Cancel</a:t>
              </a:r>
            </a:p>
          </p:txBody>
        </p:sp>
        <p:sp>
          <p:nvSpPr>
            <p:cNvPr id="93" name="Rectangle 92"/>
            <p:cNvSpPr/>
            <p:nvPr/>
          </p:nvSpPr>
          <p:spPr>
            <a:xfrm>
              <a:off x="3295429" y="1720861"/>
              <a:ext cx="1367772" cy="379214"/>
            </a:xfrm>
            <a:prstGeom prst="rect">
              <a:avLst/>
            </a:prstGeom>
            <a:solidFill>
              <a:srgbClr val="CAFF15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4" name="TextBox 93"/>
            <p:cNvSpPr txBox="1"/>
            <p:nvPr/>
          </p:nvSpPr>
          <p:spPr>
            <a:xfrm>
              <a:off x="1566674" y="1738363"/>
              <a:ext cx="1189749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Heart beat</a:t>
              </a:r>
            </a:p>
          </p:txBody>
        </p:sp>
        <p:sp>
          <p:nvSpPr>
            <p:cNvPr id="95" name="Rectangle 94"/>
            <p:cNvSpPr/>
            <p:nvPr/>
          </p:nvSpPr>
          <p:spPr>
            <a:xfrm>
              <a:off x="3295429" y="2272418"/>
              <a:ext cx="1367772" cy="379214"/>
            </a:xfrm>
            <a:prstGeom prst="rect">
              <a:avLst/>
            </a:prstGeom>
            <a:solidFill>
              <a:srgbClr val="CAFF15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1566674" y="2289920"/>
              <a:ext cx="1144865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Insulin (U)</a:t>
              </a:r>
            </a:p>
          </p:txBody>
        </p:sp>
        <p:sp>
          <p:nvSpPr>
            <p:cNvPr id="97" name="Rectangle 96"/>
            <p:cNvSpPr/>
            <p:nvPr/>
          </p:nvSpPr>
          <p:spPr>
            <a:xfrm>
              <a:off x="1581215" y="1462057"/>
              <a:ext cx="1483228" cy="169149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1544562" y="1308282"/>
              <a:ext cx="15840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Remote device</a:t>
              </a:r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1544562" y="3391115"/>
              <a:ext cx="1838965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Low limit (mg/</a:t>
              </a:r>
              <a:r>
                <a: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dL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1541839" y="3941141"/>
              <a:ext cx="1882247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High limit (mg/</a:t>
              </a:r>
              <a:r>
                <a: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dL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101" name="Rectangle 100"/>
            <p:cNvSpPr/>
            <p:nvPr/>
          </p:nvSpPr>
          <p:spPr>
            <a:xfrm>
              <a:off x="3295429" y="2806503"/>
              <a:ext cx="1367771" cy="379214"/>
            </a:xfrm>
            <a:prstGeom prst="rect">
              <a:avLst/>
            </a:prstGeom>
            <a:solidFill>
              <a:srgbClr val="CAFF15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1553421" y="2824005"/>
              <a:ext cx="17652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Basal rate (U/</a:t>
              </a:r>
              <a:r>
                <a: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Hr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3639164" y="1714078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75</a:t>
              </a:r>
            </a:p>
          </p:txBody>
        </p:sp>
        <p:sp>
          <p:nvSpPr>
            <p:cNvPr id="104" name="TextBox 103"/>
            <p:cNvSpPr txBox="1"/>
            <p:nvPr/>
          </p:nvSpPr>
          <p:spPr>
            <a:xfrm>
              <a:off x="3639164" y="2266359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>
                  <a:solidFill>
                    <a:prstClr val="black"/>
                  </a:solidFill>
                  <a:latin typeface="Calibri" panose="020F0502020204030204"/>
                </a:rPr>
                <a:t>177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05" name="TextBox 104"/>
            <p:cNvSpPr txBox="1"/>
            <p:nvPr/>
          </p:nvSpPr>
          <p:spPr>
            <a:xfrm>
              <a:off x="3639164" y="2806503"/>
              <a:ext cx="7104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>
                  <a:solidFill>
                    <a:prstClr val="black"/>
                  </a:solidFill>
                  <a:latin typeface="Calibri" panose="020F0502020204030204"/>
                </a:rPr>
                <a:t>0.025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06" name="Isosceles Triangle 105"/>
            <p:cNvSpPr/>
            <p:nvPr/>
          </p:nvSpPr>
          <p:spPr>
            <a:xfrm>
              <a:off x="4786357" y="1631206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Isosceles Triangle 106"/>
            <p:cNvSpPr/>
            <p:nvPr/>
          </p:nvSpPr>
          <p:spPr>
            <a:xfrm flipV="1">
              <a:off x="4786357" y="4423262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8" name="Straight Connector 107"/>
            <p:cNvCxnSpPr>
              <a:stCxn id="106" idx="3"/>
              <a:endCxn id="107" idx="3"/>
            </p:cNvCxnSpPr>
            <p:nvPr/>
          </p:nvCxnSpPr>
          <p:spPr>
            <a:xfrm>
              <a:off x="4876112" y="1785956"/>
              <a:ext cx="0" cy="2637306"/>
            </a:xfrm>
            <a:prstGeom prst="line">
              <a:avLst/>
            </a:prstGeom>
            <a:ln w="19050" cap="sq">
              <a:solidFill>
                <a:schemeClr val="tx1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Rectangle 108"/>
            <p:cNvSpPr/>
            <p:nvPr/>
          </p:nvSpPr>
          <p:spPr>
            <a:xfrm>
              <a:off x="4832343" y="1843946"/>
              <a:ext cx="87537" cy="3048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0" name="Straight Arrow Connector 109"/>
            <p:cNvCxnSpPr/>
            <p:nvPr/>
          </p:nvCxnSpPr>
          <p:spPr>
            <a:xfrm>
              <a:off x="3318648" y="3603821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1" name="Rectangle 110"/>
            <p:cNvSpPr/>
            <p:nvPr/>
          </p:nvSpPr>
          <p:spPr>
            <a:xfrm>
              <a:off x="4234114" y="3388987"/>
              <a:ext cx="429086" cy="379214"/>
            </a:xfrm>
            <a:prstGeom prst="rect">
              <a:avLst/>
            </a:prstGeom>
            <a:solidFill>
              <a:srgbClr val="92D050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12" name="Straight Arrow Connector 111"/>
            <p:cNvCxnSpPr/>
            <p:nvPr/>
          </p:nvCxnSpPr>
          <p:spPr>
            <a:xfrm>
              <a:off x="3318648" y="4113400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Rectangle 112"/>
            <p:cNvSpPr/>
            <p:nvPr/>
          </p:nvSpPr>
          <p:spPr>
            <a:xfrm>
              <a:off x="4234114" y="3898566"/>
              <a:ext cx="429086" cy="379214"/>
            </a:xfrm>
            <a:prstGeom prst="rect">
              <a:avLst/>
            </a:prstGeom>
            <a:solidFill>
              <a:srgbClr val="CAFF15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4" name="Rectangle 113"/>
            <p:cNvSpPr/>
            <p:nvPr/>
          </p:nvSpPr>
          <p:spPr>
            <a:xfrm>
              <a:off x="3452056" y="3527621"/>
              <a:ext cx="87537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ectangle 114"/>
            <p:cNvSpPr/>
            <p:nvPr/>
          </p:nvSpPr>
          <p:spPr>
            <a:xfrm>
              <a:off x="3746768" y="4027390"/>
              <a:ext cx="87537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4239305" y="3395085"/>
              <a:ext cx="418704" cy="369332"/>
            </a:xfrm>
            <a:prstGeom prst="rect">
              <a:avLst/>
            </a:prstGeom>
            <a:solidFill>
              <a:srgbClr val="CAFF15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>
                  <a:solidFill>
                    <a:prstClr val="black"/>
                  </a:solidFill>
                  <a:latin typeface="Calibri" panose="020F0502020204030204"/>
                </a:rPr>
                <a:t>60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17" name="TextBox 116"/>
            <p:cNvSpPr txBox="1"/>
            <p:nvPr/>
          </p:nvSpPr>
          <p:spPr>
            <a:xfrm>
              <a:off x="4188619" y="3893340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>
                  <a:solidFill>
                    <a:prstClr val="black"/>
                  </a:solidFill>
                  <a:latin typeface="Calibri" panose="020F0502020204030204"/>
                </a:rPr>
                <a:t>105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grpSp>
        <p:nvGrpSpPr>
          <p:cNvPr id="118" name="Group 117"/>
          <p:cNvGrpSpPr/>
          <p:nvPr/>
        </p:nvGrpSpPr>
        <p:grpSpPr>
          <a:xfrm>
            <a:off x="752512" y="1249602"/>
            <a:ext cx="3539206" cy="3824517"/>
            <a:chOff x="1259013" y="1971661"/>
            <a:chExt cx="3539206" cy="3824517"/>
          </a:xfrm>
        </p:grpSpPr>
        <p:sp>
          <p:nvSpPr>
            <p:cNvPr id="119" name="Rounded Rectangle 118"/>
            <p:cNvSpPr/>
            <p:nvPr/>
          </p:nvSpPr>
          <p:spPr>
            <a:xfrm>
              <a:off x="1259013" y="2168682"/>
              <a:ext cx="3539206" cy="3627496"/>
            </a:xfrm>
            <a:prstGeom prst="roundRect">
              <a:avLst>
                <a:gd name="adj" fmla="val 4686"/>
              </a:avLst>
            </a:prstGeom>
            <a:solidFill>
              <a:sysClr val="window" lastClr="FFFFFF"/>
            </a:solidFill>
            <a:ln w="190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0" name="Rectangle 119"/>
            <p:cNvSpPr/>
            <p:nvPr/>
          </p:nvSpPr>
          <p:spPr>
            <a:xfrm>
              <a:off x="1748015" y="5232425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Program</a:t>
              </a:r>
            </a:p>
          </p:txBody>
        </p:sp>
        <p:sp>
          <p:nvSpPr>
            <p:cNvPr id="121" name="Rectangle 120"/>
            <p:cNvSpPr/>
            <p:nvPr/>
          </p:nvSpPr>
          <p:spPr>
            <a:xfrm>
              <a:off x="3184348" y="5219536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Cancel</a:t>
              </a:r>
            </a:p>
          </p:txBody>
        </p:sp>
        <p:sp>
          <p:nvSpPr>
            <p:cNvPr id="122" name="Rectangle 121"/>
            <p:cNvSpPr/>
            <p:nvPr/>
          </p:nvSpPr>
          <p:spPr>
            <a:xfrm>
              <a:off x="3053747" y="2384240"/>
              <a:ext cx="1367772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3" name="TextBox 122"/>
            <p:cNvSpPr txBox="1"/>
            <p:nvPr/>
          </p:nvSpPr>
          <p:spPr>
            <a:xfrm>
              <a:off x="1324992" y="2401742"/>
              <a:ext cx="1189749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Heart beat</a:t>
              </a:r>
            </a:p>
          </p:txBody>
        </p:sp>
        <p:sp>
          <p:nvSpPr>
            <p:cNvPr id="124" name="Rectangle 123"/>
            <p:cNvSpPr/>
            <p:nvPr/>
          </p:nvSpPr>
          <p:spPr>
            <a:xfrm>
              <a:off x="3053747" y="2935797"/>
              <a:ext cx="1367772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5" name="TextBox 124"/>
            <p:cNvSpPr txBox="1"/>
            <p:nvPr/>
          </p:nvSpPr>
          <p:spPr>
            <a:xfrm>
              <a:off x="1324992" y="2953299"/>
              <a:ext cx="1144865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Insulin (U)</a:t>
              </a:r>
            </a:p>
          </p:txBody>
        </p:sp>
        <p:sp>
          <p:nvSpPr>
            <p:cNvPr id="126" name="Rectangle 125"/>
            <p:cNvSpPr/>
            <p:nvPr/>
          </p:nvSpPr>
          <p:spPr>
            <a:xfrm>
              <a:off x="1339533" y="2125436"/>
              <a:ext cx="1483228" cy="169149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7" name="TextBox 126"/>
            <p:cNvSpPr txBox="1"/>
            <p:nvPr/>
          </p:nvSpPr>
          <p:spPr>
            <a:xfrm>
              <a:off x="1302880" y="1971661"/>
              <a:ext cx="15840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Remote device</a:t>
              </a:r>
            </a:p>
          </p:txBody>
        </p:sp>
        <p:sp>
          <p:nvSpPr>
            <p:cNvPr id="128" name="TextBox 127"/>
            <p:cNvSpPr txBox="1"/>
            <p:nvPr/>
          </p:nvSpPr>
          <p:spPr>
            <a:xfrm>
              <a:off x="1302880" y="4054494"/>
              <a:ext cx="1838965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Low limit (mg/</a:t>
              </a:r>
              <a:r>
                <a: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dL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129" name="TextBox 128"/>
            <p:cNvSpPr txBox="1"/>
            <p:nvPr/>
          </p:nvSpPr>
          <p:spPr>
            <a:xfrm>
              <a:off x="1300157" y="4604520"/>
              <a:ext cx="1882247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High limit (mg/</a:t>
              </a:r>
              <a:r>
                <a: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dL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130" name="Rectangle 129"/>
            <p:cNvSpPr/>
            <p:nvPr/>
          </p:nvSpPr>
          <p:spPr>
            <a:xfrm>
              <a:off x="3053747" y="3469882"/>
              <a:ext cx="1367771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1" name="TextBox 130"/>
            <p:cNvSpPr txBox="1"/>
            <p:nvPr/>
          </p:nvSpPr>
          <p:spPr>
            <a:xfrm>
              <a:off x="1311739" y="3487384"/>
              <a:ext cx="17652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Basal rate (U/</a:t>
              </a:r>
              <a:r>
                <a: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Hr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135" name="Isosceles Triangle 134"/>
            <p:cNvSpPr/>
            <p:nvPr/>
          </p:nvSpPr>
          <p:spPr>
            <a:xfrm>
              <a:off x="4544675" y="2294585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Isosceles Triangle 135"/>
            <p:cNvSpPr/>
            <p:nvPr/>
          </p:nvSpPr>
          <p:spPr>
            <a:xfrm flipV="1">
              <a:off x="4544675" y="5086641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7" name="Straight Connector 136"/>
            <p:cNvCxnSpPr>
              <a:stCxn id="135" idx="3"/>
              <a:endCxn id="136" idx="3"/>
            </p:cNvCxnSpPr>
            <p:nvPr/>
          </p:nvCxnSpPr>
          <p:spPr>
            <a:xfrm>
              <a:off x="4634430" y="2449335"/>
              <a:ext cx="0" cy="2637306"/>
            </a:xfrm>
            <a:prstGeom prst="line">
              <a:avLst/>
            </a:prstGeom>
            <a:ln w="19050" cap="sq">
              <a:solidFill>
                <a:schemeClr val="tx1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Rectangle 137"/>
            <p:cNvSpPr/>
            <p:nvPr/>
          </p:nvSpPr>
          <p:spPr>
            <a:xfrm>
              <a:off x="4590661" y="2507325"/>
              <a:ext cx="87537" cy="3048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9" name="Straight Arrow Connector 138"/>
            <p:cNvCxnSpPr/>
            <p:nvPr/>
          </p:nvCxnSpPr>
          <p:spPr>
            <a:xfrm>
              <a:off x="3076966" y="4267200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0" name="Rectangle 139"/>
            <p:cNvSpPr/>
            <p:nvPr/>
          </p:nvSpPr>
          <p:spPr>
            <a:xfrm>
              <a:off x="3992432" y="4052366"/>
              <a:ext cx="429086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41" name="Straight Arrow Connector 140"/>
            <p:cNvCxnSpPr/>
            <p:nvPr/>
          </p:nvCxnSpPr>
          <p:spPr>
            <a:xfrm>
              <a:off x="3076966" y="4776779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Rectangle 141"/>
            <p:cNvSpPr/>
            <p:nvPr/>
          </p:nvSpPr>
          <p:spPr>
            <a:xfrm>
              <a:off x="3992432" y="4561945"/>
              <a:ext cx="429086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5" name="TextBox 144"/>
            <p:cNvSpPr txBox="1"/>
            <p:nvPr/>
          </p:nvSpPr>
          <p:spPr>
            <a:xfrm>
              <a:off x="3997623" y="4058464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46" name="TextBox 145"/>
            <p:cNvSpPr txBox="1"/>
            <p:nvPr/>
          </p:nvSpPr>
          <p:spPr>
            <a:xfrm>
              <a:off x="3958066" y="4556719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794F7DF2-ED8D-9E47-8C7D-5572E65EA403}"/>
              </a:ext>
            </a:extLst>
          </p:cNvPr>
          <p:cNvGrpSpPr/>
          <p:nvPr/>
        </p:nvGrpSpPr>
        <p:grpSpPr>
          <a:xfrm>
            <a:off x="5395697" y="2758500"/>
            <a:ext cx="654231" cy="1296219"/>
            <a:chOff x="5395697" y="2758500"/>
            <a:chExt cx="654231" cy="1296219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C9DD3DB-75A4-3646-B86E-03181112C37A}"/>
                </a:ext>
              </a:extLst>
            </p:cNvPr>
            <p:cNvSpPr/>
            <p:nvPr/>
          </p:nvSpPr>
          <p:spPr>
            <a:xfrm>
              <a:off x="5395697" y="2758500"/>
              <a:ext cx="631426" cy="12962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2FCC6B01-FDB1-124B-9843-189830A799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593" t="12095" r="29821" b="21238"/>
            <a:stretch/>
          </p:blipFill>
          <p:spPr>
            <a:xfrm>
              <a:off x="5464226" y="2765325"/>
              <a:ext cx="585702" cy="11625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6678534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theme/theme1.xml><?xml version="1.0" encoding="utf-8"?>
<a:theme xmlns:a="http://schemas.openxmlformats.org/drawingml/2006/main" name="eth_praesentation_16zu9_ETH1">
  <a:themeElements>
    <a:clrScheme name="ETH 1 - Externe Kommunikation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1F407A"/>
      </a:accent1>
      <a:accent2>
        <a:srgbClr val="435F8F"/>
      </a:accent2>
      <a:accent3>
        <a:srgbClr val="677DA5"/>
      </a:accent3>
      <a:accent4>
        <a:srgbClr val="8B9CBA"/>
      </a:accent4>
      <a:accent5>
        <a:srgbClr val="AEBACF"/>
      </a:accent5>
      <a:accent6>
        <a:srgbClr val="D2D9E4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1 - Externe Kommunikation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1F407A"/>
        </a:accent1>
        <a:accent2>
          <a:srgbClr val="435F8F"/>
        </a:accent2>
        <a:accent3>
          <a:srgbClr val="677DA5"/>
        </a:accent3>
        <a:accent4>
          <a:srgbClr val="8B9CBA"/>
        </a:accent4>
        <a:accent5>
          <a:srgbClr val="AEBACF"/>
        </a:accent5>
        <a:accent6>
          <a:srgbClr val="D2D9E4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10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eth_praesentation_16zu9_ETH2">
  <a:themeElements>
    <a:clrScheme name="ETH 2 - Interne Kommunikation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485A2C"/>
      </a:accent1>
      <a:accent2>
        <a:srgbClr val="65744E"/>
      </a:accent2>
      <a:accent3>
        <a:srgbClr val="838F70"/>
      </a:accent3>
      <a:accent4>
        <a:srgbClr val="A0A991"/>
      </a:accent4>
      <a:accent5>
        <a:srgbClr val="BDC4B3"/>
      </a:accent5>
      <a:accent6>
        <a:srgbClr val="DADED5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2 - Interne Kommunikation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485A2C"/>
        </a:accent1>
        <a:accent2>
          <a:srgbClr val="65744E"/>
        </a:accent2>
        <a:accent3>
          <a:srgbClr val="838F70"/>
        </a:accent3>
        <a:accent4>
          <a:srgbClr val="A0A991"/>
        </a:accent4>
        <a:accent5>
          <a:srgbClr val="BDC4B3"/>
        </a:accent5>
        <a:accent6>
          <a:srgbClr val="DADED5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3.xml><?xml version="1.0" encoding="utf-8"?>
<a:theme xmlns:a="http://schemas.openxmlformats.org/drawingml/2006/main" name="eth_praesentation_16zu9_ETH3">
  <a:themeElements>
    <a:clrScheme name="ETH 3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1269B0"/>
      </a:accent1>
      <a:accent2>
        <a:srgbClr val="3881BD"/>
      </a:accent2>
      <a:accent3>
        <a:srgbClr val="5E99C9"/>
      </a:accent3>
      <a:accent4>
        <a:srgbClr val="84B1D6"/>
      </a:accent4>
      <a:accent5>
        <a:srgbClr val="AAC9E3"/>
      </a:accent5>
      <a:accent6>
        <a:srgbClr val="D0E1EF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3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1269B0"/>
        </a:accent1>
        <a:accent2>
          <a:srgbClr val="3881BD"/>
        </a:accent2>
        <a:accent3>
          <a:srgbClr val="5E99C9"/>
        </a:accent3>
        <a:accent4>
          <a:srgbClr val="84B1D6"/>
        </a:accent4>
        <a:accent5>
          <a:srgbClr val="AAC9E3"/>
        </a:accent5>
        <a:accent6>
          <a:srgbClr val="D0E1EF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4.xml><?xml version="1.0" encoding="utf-8"?>
<a:theme xmlns:a="http://schemas.openxmlformats.org/drawingml/2006/main" name="eth_praesentation_16zu9_ETH4">
  <a:themeElements>
    <a:clrScheme name="ETH 4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72791C"/>
      </a:accent1>
      <a:accent2>
        <a:srgbClr val="898E40"/>
      </a:accent2>
      <a:accent3>
        <a:srgbClr val="9FA465"/>
      </a:accent3>
      <a:accent4>
        <a:srgbClr val="B6B989"/>
      </a:accent4>
      <a:accent5>
        <a:srgbClr val="CCCFAD"/>
      </a:accent5>
      <a:accent6>
        <a:srgbClr val="E3E4D2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4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72791C"/>
        </a:accent1>
        <a:accent2>
          <a:srgbClr val="898E40"/>
        </a:accent2>
        <a:accent3>
          <a:srgbClr val="9FA465"/>
        </a:accent3>
        <a:accent4>
          <a:srgbClr val="B6B989"/>
        </a:accent4>
        <a:accent5>
          <a:srgbClr val="CCCFAD"/>
        </a:accent5>
        <a:accent6>
          <a:srgbClr val="E3E4D2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5.xml><?xml version="1.0" encoding="utf-8"?>
<a:theme xmlns:a="http://schemas.openxmlformats.org/drawingml/2006/main" name="eth_praesentation_16zu9_ETH5">
  <a:themeElements>
    <a:clrScheme name="ETH 5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91056A"/>
      </a:accent1>
      <a:accent2>
        <a:srgbClr val="A32D82"/>
      </a:accent2>
      <a:accent3>
        <a:srgbClr val="B4559A"/>
      </a:accent3>
      <a:accent4>
        <a:srgbClr val="C67DB2"/>
      </a:accent4>
      <a:accent5>
        <a:srgbClr val="D7A5C9"/>
      </a:accent5>
      <a:accent6>
        <a:srgbClr val="DFCDE1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5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91056A"/>
        </a:accent1>
        <a:accent2>
          <a:srgbClr val="A32D82"/>
        </a:accent2>
        <a:accent3>
          <a:srgbClr val="B4559A"/>
        </a:accent3>
        <a:accent4>
          <a:srgbClr val="C67DB2"/>
        </a:accent4>
        <a:accent5>
          <a:srgbClr val="D7A5C9"/>
        </a:accent5>
        <a:accent6>
          <a:srgbClr val="DFCDE1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6.xml><?xml version="1.0" encoding="utf-8"?>
<a:theme xmlns:a="http://schemas.openxmlformats.org/drawingml/2006/main" name="eth_praesentation_16zu9_ETH6">
  <a:themeElements>
    <a:clrScheme name="ETH 6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6F6F64"/>
      </a:accent1>
      <a:accent2>
        <a:srgbClr val="86867D"/>
      </a:accent2>
      <a:accent3>
        <a:srgbClr val="9D9D96"/>
      </a:accent3>
      <a:accent4>
        <a:srgbClr val="B4B4AE"/>
      </a:accent4>
      <a:accent5>
        <a:srgbClr val="CBCBC7"/>
      </a:accent5>
      <a:accent6>
        <a:srgbClr val="E2E2E0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6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6F6F64"/>
        </a:accent1>
        <a:accent2>
          <a:srgbClr val="86867D"/>
        </a:accent2>
        <a:accent3>
          <a:srgbClr val="9D9D96"/>
        </a:accent3>
        <a:accent4>
          <a:srgbClr val="B4B4AE"/>
        </a:accent4>
        <a:accent5>
          <a:srgbClr val="CBCBC7"/>
        </a:accent5>
        <a:accent6>
          <a:srgbClr val="E2E2E0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7.xml><?xml version="1.0" encoding="utf-8"?>
<a:theme xmlns:a="http://schemas.openxmlformats.org/drawingml/2006/main" name="eth_praesentation_16zu9_ETH7">
  <a:themeElements>
    <a:clrScheme name="ETH 7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A8322D"/>
      </a:accent1>
      <a:accent2>
        <a:srgbClr val="B6534F"/>
      </a:accent2>
      <a:accent3>
        <a:srgbClr val="C47470"/>
      </a:accent3>
      <a:accent4>
        <a:srgbClr val="D29492"/>
      </a:accent4>
      <a:accent5>
        <a:srgbClr val="E0B5B3"/>
      </a:accent5>
      <a:accent6>
        <a:srgbClr val="EED6D5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7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A8322D"/>
        </a:accent1>
        <a:accent2>
          <a:srgbClr val="B6534F"/>
        </a:accent2>
        <a:accent3>
          <a:srgbClr val="C47470"/>
        </a:accent3>
        <a:accent4>
          <a:srgbClr val="D29492"/>
        </a:accent4>
        <a:accent5>
          <a:srgbClr val="E0B5B3"/>
        </a:accent5>
        <a:accent6>
          <a:srgbClr val="EED6D5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8.xml><?xml version="1.0" encoding="utf-8"?>
<a:theme xmlns:a="http://schemas.openxmlformats.org/drawingml/2006/main" name="eth_praesentation_16zu9_ETH8">
  <a:themeElements>
    <a:clrScheme name="ETH 8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07A96"/>
      </a:accent1>
      <a:accent2>
        <a:srgbClr val="298FA7"/>
      </a:accent2>
      <a:accent3>
        <a:srgbClr val="52A5B8"/>
      </a:accent3>
      <a:accent4>
        <a:srgbClr val="7ABAC8"/>
      </a:accent4>
      <a:accent5>
        <a:srgbClr val="A3CFD9"/>
      </a:accent5>
      <a:accent6>
        <a:srgbClr val="CCE4EA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8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007A96"/>
        </a:accent1>
        <a:accent2>
          <a:srgbClr val="298FA7"/>
        </a:accent2>
        <a:accent3>
          <a:srgbClr val="52A5B8"/>
        </a:accent3>
        <a:accent4>
          <a:srgbClr val="7ABAC8"/>
        </a:accent4>
        <a:accent5>
          <a:srgbClr val="A3CFD9"/>
        </a:accent5>
        <a:accent6>
          <a:srgbClr val="CCE4EA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9.xml><?xml version="1.0" encoding="utf-8"?>
<a:theme xmlns:a="http://schemas.openxmlformats.org/drawingml/2006/main" name="eth_praesentation_16zu9_ETH9">
  <a:themeElements>
    <a:clrScheme name="ETH 9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956013"/>
      </a:accent1>
      <a:accent2>
        <a:srgbClr val="A67939"/>
      </a:accent2>
      <a:accent3>
        <a:srgbClr val="B7935F"/>
      </a:accent3>
      <a:accent4>
        <a:srgbClr val="C8AC84"/>
      </a:accent4>
      <a:accent5>
        <a:srgbClr val="D9C6AA"/>
      </a:accent5>
      <a:accent6>
        <a:srgbClr val="EADFD0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9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956013"/>
        </a:accent1>
        <a:accent2>
          <a:srgbClr val="A67939"/>
        </a:accent2>
        <a:accent3>
          <a:srgbClr val="B7935F"/>
        </a:accent3>
        <a:accent4>
          <a:srgbClr val="C8AC84"/>
        </a:accent4>
        <a:accent5>
          <a:srgbClr val="D9C6AA"/>
        </a:accent5>
        <a:accent6>
          <a:srgbClr val="EADFD0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eth_praesentation_16zu9_en</Template>
  <TotalTime>8044</TotalTime>
  <Words>1390</Words>
  <Application>Microsoft Macintosh PowerPoint</Application>
  <PresentationFormat>Custom</PresentationFormat>
  <Paragraphs>485</Paragraphs>
  <Slides>42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9</vt:i4>
      </vt:variant>
      <vt:variant>
        <vt:lpstr>Slide Titles</vt:lpstr>
      </vt:variant>
      <vt:variant>
        <vt:i4>42</vt:i4>
      </vt:variant>
    </vt:vector>
  </HeadingPairs>
  <TitlesOfParts>
    <vt:vector size="56" baseType="lpstr">
      <vt:lpstr>Arial</vt:lpstr>
      <vt:lpstr>Calibri</vt:lpstr>
      <vt:lpstr>Cambria Math</vt:lpstr>
      <vt:lpstr>Consolas</vt:lpstr>
      <vt:lpstr>Wingdings</vt:lpstr>
      <vt:lpstr>eth_praesentation_16zu9_ETH1</vt:lpstr>
      <vt:lpstr>eth_praesentation_16zu9_ETH2</vt:lpstr>
      <vt:lpstr>eth_praesentation_16zu9_ETH3</vt:lpstr>
      <vt:lpstr>eth_praesentation_16zu9_ETH4</vt:lpstr>
      <vt:lpstr>eth_praesentation_16zu9_ETH5</vt:lpstr>
      <vt:lpstr>eth_praesentation_16zu9_ETH6</vt:lpstr>
      <vt:lpstr>eth_praesentation_16zu9_ETH7</vt:lpstr>
      <vt:lpstr>eth_praesentation_16zu9_ETH8</vt:lpstr>
      <vt:lpstr>eth_praesentation_16zu9_ETH9</vt:lpstr>
      <vt:lpstr>PROTECTION: Root-of-Trust for IO in Compromised Platforms</vt:lpstr>
      <vt:lpstr>Motivation</vt:lpstr>
      <vt:lpstr>Motivation</vt:lpstr>
      <vt:lpstr>Remote Trusted path</vt:lpstr>
      <vt:lpstr>Solution 1: Transaction Confirmation Device</vt:lpstr>
      <vt:lpstr>Solution 2: Input Signing</vt:lpstr>
      <vt:lpstr>IntegriKey – Display manipulation attack</vt:lpstr>
      <vt:lpstr>Observation 1</vt:lpstr>
      <vt:lpstr>Solution 3: Overlay</vt:lpstr>
      <vt:lpstr>Overlay: Output Manipulation</vt:lpstr>
      <vt:lpstr>Overlay: Output Manipulation</vt:lpstr>
      <vt:lpstr>Overlay: Output Manipulation</vt:lpstr>
      <vt:lpstr>Overlay: Output Manipulation</vt:lpstr>
      <vt:lpstr>Observation 2</vt:lpstr>
      <vt:lpstr>Overlay: Early Form Submission Attack</vt:lpstr>
      <vt:lpstr>Observation 3</vt:lpstr>
      <vt:lpstr>Requirements</vt:lpstr>
      <vt:lpstr>Requirements</vt:lpstr>
      <vt:lpstr>Requirements</vt:lpstr>
      <vt:lpstr>Requirements</vt:lpstr>
      <vt:lpstr>Requirements</vt:lpstr>
      <vt:lpstr>ProtectIOn</vt:lpstr>
      <vt:lpstr>IO Integrity – Overlay Generation</vt:lpstr>
      <vt:lpstr>IO Integrity – Overlay Generation</vt:lpstr>
      <vt:lpstr>IO Integrity – Overlay Generation</vt:lpstr>
      <vt:lpstr>IO Integrity – Input</vt:lpstr>
      <vt:lpstr>Grabbing User Attention</vt:lpstr>
      <vt:lpstr>Grabbing User Attention</vt:lpstr>
      <vt:lpstr>Grabbing User Attention</vt:lpstr>
      <vt:lpstr>Grabbing User Attention</vt:lpstr>
      <vt:lpstr>Grabbing User Attention</vt:lpstr>
      <vt:lpstr>Grabbing User Attention</vt:lpstr>
      <vt:lpstr>Prototype and TCB</vt:lpstr>
      <vt:lpstr>Performance</vt:lpstr>
      <vt:lpstr>Summary</vt:lpstr>
      <vt:lpstr>PowerPoint Presentation</vt:lpstr>
      <vt:lpstr>PowerPoint Presentation</vt:lpstr>
      <vt:lpstr>Prototype View</vt:lpstr>
      <vt:lpstr>Other Trusted Path Solutions</vt:lpstr>
      <vt:lpstr>How to Build a Trusted Path</vt:lpstr>
      <vt:lpstr>Definition: Violation of Input/output Integrity</vt:lpstr>
      <vt:lpstr>Verification</vt:lpstr>
    </vt:vector>
  </TitlesOfParts>
  <Company/>
  <LinksUpToDate>false</LinksUpToDate>
  <SharedDoc>false</SharedDoc>
  <HyperlinkBase/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Trusted Path</dc:title>
  <dc:creator>Aritra Dhar</dc:creator>
  <cp:lastModifiedBy>Aritra Dhar</cp:lastModifiedBy>
  <cp:revision>337</cp:revision>
  <cp:lastPrinted>2013-06-08T11:22:51Z</cp:lastPrinted>
  <dcterms:created xsi:type="dcterms:W3CDTF">2019-12-03T10:53:56Z</dcterms:created>
  <dcterms:modified xsi:type="dcterms:W3CDTF">2020-02-24T13:53:48Z</dcterms:modified>
</cp:coreProperties>
</file>